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2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13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notesSlides/notesSlide21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notesSlides/notesSlide2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3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4.xml" ContentType="application/vnd.openxmlformats-officedocument.drawingml.chartshapes+xml"/>
  <Override PartName="/ppt/notesSlides/notesSlide23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5.xml" ContentType="application/vnd.openxmlformats-officedocument.drawingml.chartshapes+xml"/>
  <Override PartName="/ppt/notesSlides/notesSlide24.xml" ContentType="application/vnd.openxmlformats-officedocument.presentationml.notesSlide+xml"/>
  <Override PartName="/ppt/charts/chart14.xml" ContentType="application/vnd.openxmlformats-officedocument.drawingml.chart+xml"/>
  <Override PartName="/ppt/drawings/drawing6.xml" ContentType="application/vnd.openxmlformats-officedocument.drawingml.chartshapes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7.xml" ContentType="application/vnd.openxmlformats-officedocument.drawingml.chartshapes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8.xml" ContentType="application/vnd.openxmlformats-officedocument.drawingml.chartshape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  <p:sldMasterId id="2147485631" r:id="rId12"/>
    <p:sldMasterId id="2147485634" r:id="rId13"/>
    <p:sldMasterId id="2147485646" r:id="rId14"/>
  </p:sldMasterIdLst>
  <p:notesMasterIdLst>
    <p:notesMasterId r:id="rId67"/>
  </p:notesMasterIdLst>
  <p:handoutMasterIdLst>
    <p:handoutMasterId r:id="rId68"/>
  </p:handoutMasterIdLst>
  <p:sldIdLst>
    <p:sldId id="722" r:id="rId15"/>
    <p:sldId id="6015" r:id="rId16"/>
    <p:sldId id="5899" r:id="rId17"/>
    <p:sldId id="295" r:id="rId18"/>
    <p:sldId id="275" r:id="rId19"/>
    <p:sldId id="6167" r:id="rId20"/>
    <p:sldId id="5905" r:id="rId21"/>
    <p:sldId id="5906" r:id="rId22"/>
    <p:sldId id="5975" r:id="rId23"/>
    <p:sldId id="5853" r:id="rId24"/>
    <p:sldId id="6554" r:id="rId25"/>
    <p:sldId id="273" r:id="rId26"/>
    <p:sldId id="5968" r:id="rId27"/>
    <p:sldId id="5969" r:id="rId28"/>
    <p:sldId id="5967" r:id="rId29"/>
    <p:sldId id="5976" r:id="rId30"/>
    <p:sldId id="6162" r:id="rId31"/>
    <p:sldId id="6555" r:id="rId32"/>
    <p:sldId id="5973" r:id="rId33"/>
    <p:sldId id="5990" r:id="rId34"/>
    <p:sldId id="289" r:id="rId35"/>
    <p:sldId id="5977" r:id="rId36"/>
    <p:sldId id="5987" r:id="rId37"/>
    <p:sldId id="5992" r:id="rId38"/>
    <p:sldId id="5988" r:id="rId39"/>
    <p:sldId id="5993" r:id="rId40"/>
    <p:sldId id="6043" r:id="rId41"/>
    <p:sldId id="5994" r:id="rId42"/>
    <p:sldId id="5995" r:id="rId43"/>
    <p:sldId id="5996" r:id="rId44"/>
    <p:sldId id="6044" r:id="rId45"/>
    <p:sldId id="6045" r:id="rId46"/>
    <p:sldId id="6022" r:id="rId47"/>
    <p:sldId id="6024" r:id="rId48"/>
    <p:sldId id="6046" r:id="rId49"/>
    <p:sldId id="6003" r:id="rId50"/>
    <p:sldId id="292" r:id="rId51"/>
    <p:sldId id="6004" r:id="rId52"/>
    <p:sldId id="6005" r:id="rId53"/>
    <p:sldId id="6006" r:id="rId54"/>
    <p:sldId id="6047" r:id="rId55"/>
    <p:sldId id="6556" r:id="rId56"/>
    <p:sldId id="5877" r:id="rId57"/>
    <p:sldId id="6008" r:id="rId58"/>
    <p:sldId id="6011" r:id="rId59"/>
    <p:sldId id="6010" r:id="rId60"/>
    <p:sldId id="6558" r:id="rId61"/>
    <p:sldId id="6879" r:id="rId62"/>
    <p:sldId id="7166" r:id="rId63"/>
    <p:sldId id="6042" r:id="rId64"/>
    <p:sldId id="6165" r:id="rId65"/>
    <p:sldId id="6880" r:id="rId6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778"/>
    <p:restoredTop sz="95213" autoAdjust="0"/>
  </p:normalViewPr>
  <p:slideViewPr>
    <p:cSldViewPr>
      <p:cViewPr varScale="1">
        <p:scale>
          <a:sx n="156" d="100"/>
          <a:sy n="156" d="100"/>
        </p:scale>
        <p:origin x="1680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2.xml"/><Relationship Id="rId21" Type="http://schemas.openxmlformats.org/officeDocument/2006/relationships/slide" Target="slides/slide7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63" Type="http://schemas.openxmlformats.org/officeDocument/2006/relationships/slide" Target="slides/slide49.xml"/><Relationship Id="rId68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slide" Target="slides/slide39.xml"/><Relationship Id="rId58" Type="http://schemas.openxmlformats.org/officeDocument/2006/relationships/slide" Target="slides/slide44.xml"/><Relationship Id="rId66" Type="http://schemas.openxmlformats.org/officeDocument/2006/relationships/slide" Target="slides/slide52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7.xml"/><Relationship Id="rId19" Type="http://schemas.openxmlformats.org/officeDocument/2006/relationships/slide" Target="slides/slide5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slide" Target="slides/slide42.xml"/><Relationship Id="rId64" Type="http://schemas.openxmlformats.org/officeDocument/2006/relationships/slide" Target="slides/slide50.xml"/><Relationship Id="rId69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59" Type="http://schemas.openxmlformats.org/officeDocument/2006/relationships/slide" Target="slides/slide4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6.xml"/><Relationship Id="rId41" Type="http://schemas.openxmlformats.org/officeDocument/2006/relationships/slide" Target="slides/slide27.xml"/><Relationship Id="rId54" Type="http://schemas.openxmlformats.org/officeDocument/2006/relationships/slide" Target="slides/slide40.xml"/><Relationship Id="rId62" Type="http://schemas.openxmlformats.org/officeDocument/2006/relationships/slide" Target="slides/slide48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slide" Target="slides/slide38.xml"/><Relationship Id="rId60" Type="http://schemas.openxmlformats.org/officeDocument/2006/relationships/slide" Target="slides/slide46.xml"/><Relationship Id="rId65" Type="http://schemas.openxmlformats.org/officeDocument/2006/relationships/slide" Target="slides/slide5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39" Type="http://schemas.openxmlformats.org/officeDocument/2006/relationships/slide" Target="slides/slide25.xml"/><Relationship Id="rId34" Type="http://schemas.openxmlformats.org/officeDocument/2006/relationships/slide" Target="slides/slide20.xml"/><Relationship Id="rId50" Type="http://schemas.openxmlformats.org/officeDocument/2006/relationships/slide" Target="slides/slide36.xml"/><Relationship Id="rId55" Type="http://schemas.openxmlformats.org/officeDocument/2006/relationships/slide" Target="slides/slide4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rooflin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Comparison-results-2021-06.xlsx" TargetMode="Externa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Comparison-results-2021-06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3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Comparison-results-2021-06.xlsx" TargetMode="Externa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4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Comparison-results-2021-06.xlsx" TargetMode="Externa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5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/Users/el1goluj/Documents/ZURICH/PROJECTS/UPMEM/upmem-workloads/Microbenchmarks/AI/ai_output-2021-03.xlsx" TargetMode="Externa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Comparison-results-2021-06.xlsx" TargetMode="Externa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7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Comparison-results-2021-06.xlsx" TargetMode="Externa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Benchmark-results-speedup-2021-06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Benchmark-results-speedup-2021-0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Benchmark-results-speedup-2021-06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Benchmark-results-speedup-2021-06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Benchmark-results-speedup-2021-06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Benchmark-results-speedup-2021-06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Benchmark-results-speedup-2021-06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el1goluj/Documents/ZURICH/PROJECTS/UPMEM/upmem-workloads/Comparison-results-2021-06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Sheet3!$C$2</c:f>
              <c:strCache>
                <c:ptCount val="1"/>
                <c:pt idx="0">
                  <c:v>Performance (GOPS)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5">
                  <a:lumMod val="60000"/>
                  <a:lumOff val="40000"/>
                </a:schemeClr>
              </a:solidFill>
              <a:ln w="9525">
                <a:solidFill>
                  <a:srgbClr val="00206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1.6729053696268284E-3"/>
                  <c:y val="6.1548611111111109E-2"/>
                </c:manualLayout>
              </c:layout>
              <c:tx>
                <c:strRef>
                  <c:f>Sheet3!$A$3</c:f>
                  <c:strCache>
                    <c:ptCount val="1"/>
                    <c:pt idx="0">
                      <c:v>BFS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{AC1710A1-6647-BD46-B07B-957A9D4F1B47}</c15:txfldGUID>
                      <c15:f>Sheet3!$A$3</c15:f>
                      <c15:dlblFieldTableCache>
                        <c:ptCount val="1"/>
                        <c:pt idx="0">
                          <c:v>BFS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0-2654-FD47-8C27-FB62404161D0}"/>
                </c:ext>
              </c:extLst>
            </c:dLbl>
            <c:dLbl>
              <c:idx val="1"/>
              <c:layout>
                <c:manualLayout>
                  <c:x val="-7.8087044231218636E-2"/>
                  <c:y val="-4.5972222222222222E-3"/>
                </c:manualLayout>
              </c:layout>
              <c:tx>
                <c:strRef>
                  <c:f>Sheet3!$A$4</c:f>
                  <c:strCache>
                    <c:ptCount val="1"/>
                    <c:pt idx="0">
                      <c:v>BS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{D9BA7906-9740-C54C-AEB4-7CAB314F561E}</c15:txfldGUID>
                      <c15:f>Sheet3!$A$4</c15:f>
                      <c15:dlblFieldTableCache>
                        <c:ptCount val="1"/>
                        <c:pt idx="0">
                          <c:v>BS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2654-FD47-8C27-FB62404161D0}"/>
                </c:ext>
              </c:extLst>
            </c:dLbl>
            <c:dLbl>
              <c:idx val="2"/>
              <c:layout>
                <c:manualLayout>
                  <c:x val="-9.9986435487223385E-2"/>
                  <c:y val="-2.1265972222222221E-2"/>
                </c:manualLayout>
              </c:layout>
              <c:tx>
                <c:strRef>
                  <c:f>Sheet3!$A$5</c:f>
                  <c:strCache>
                    <c:ptCount val="1"/>
                    <c:pt idx="0">
                      <c:v>GEMV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{719C59F4-471A-4641-A03C-8F900B5BDAB3}</c15:txfldGUID>
                      <c15:f>Sheet3!$A$5</c15:f>
                      <c15:dlblFieldTableCache>
                        <c:ptCount val="1"/>
                        <c:pt idx="0">
                          <c:v>GEMV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2654-FD47-8C27-FB62404161D0}"/>
                </c:ext>
              </c:extLst>
            </c:dLbl>
            <c:dLbl>
              <c:idx val="3"/>
              <c:layout>
                <c:manualLayout>
                  <c:x val="4.7944331116668995E-3"/>
                  <c:y val="-4.5972222222222222E-3"/>
                </c:manualLayout>
              </c:layout>
              <c:tx>
                <c:strRef>
                  <c:f>Sheet3!$A$6</c:f>
                  <c:strCache>
                    <c:ptCount val="1"/>
                    <c:pt idx="0">
                      <c:v>MLP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{C813EC11-DA67-3A46-9BF0-DAE39D165B19}</c15:txfldGUID>
                      <c15:f>Sheet3!$A$6</c15:f>
                      <c15:dlblFieldTableCache>
                        <c:ptCount val="1"/>
                        <c:pt idx="0">
                          <c:v>MLP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2654-FD47-8C27-FB62404161D0}"/>
                </c:ext>
              </c:extLst>
            </c:dLbl>
            <c:dLbl>
              <c:idx val="4"/>
              <c:layout>
                <c:manualLayout>
                  <c:x val="-7.5263075506714433E-2"/>
                  <c:y val="1.7451388888888888E-2"/>
                </c:manualLayout>
              </c:layout>
              <c:tx>
                <c:strRef>
                  <c:f>Sheet3!$A$7</c:f>
                  <c:strCache>
                    <c:ptCount val="1"/>
                    <c:pt idx="0">
                      <c:v>SEL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{3AAA2C65-84F4-3F40-A065-34DB04D9EE6A}</c15:txfldGUID>
                      <c15:f>Sheet3!$A$7</c15:f>
                      <c15:dlblFieldTableCache>
                        <c:ptCount val="1"/>
                        <c:pt idx="0">
                          <c:v>SEL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2654-FD47-8C27-FB62404161D0}"/>
                </c:ext>
              </c:extLst>
            </c:dLbl>
            <c:dLbl>
              <c:idx val="5"/>
              <c:layout>
                <c:manualLayout>
                  <c:x val="-0.12572936139410623"/>
                  <c:y val="-2.1265972222222221E-2"/>
                </c:manualLayout>
              </c:layout>
              <c:tx>
                <c:strRef>
                  <c:f>Sheet3!$A$8</c:f>
                  <c:strCache>
                    <c:ptCount val="1"/>
                    <c:pt idx="0">
                      <c:v>SpMV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{153D3E35-9E3D-9E49-B108-FE1CE9996FB7}</c15:txfldGUID>
                      <c15:f>Sheet3!$A$8</c15:f>
                      <c15:dlblFieldTableCache>
                        <c:ptCount val="1"/>
                        <c:pt idx="0">
                          <c:v>SpMV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2654-FD47-8C27-FB62404161D0}"/>
                </c:ext>
              </c:extLst>
            </c:dLbl>
            <c:dLbl>
              <c:idx val="6"/>
              <c:layout>
                <c:manualLayout>
                  <c:x val="-5.3831759793524461E-2"/>
                  <c:y val="3.5090277777777776E-2"/>
                </c:manualLayout>
              </c:layout>
              <c:tx>
                <c:strRef>
                  <c:f>Sheet3!$A$9</c:f>
                  <c:strCache>
                    <c:ptCount val="1"/>
                    <c:pt idx="0">
                      <c:v>TS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{14F81529-CCBB-9A49-B316-6C66C273394B}</c15:txfldGUID>
                      <c15:f>Sheet3!$A$9</c15:f>
                      <c15:dlblFieldTableCache>
                        <c:ptCount val="1"/>
                        <c:pt idx="0">
                          <c:v>TS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2654-FD47-8C27-FB62404161D0}"/>
                </c:ext>
              </c:extLst>
            </c:dLbl>
            <c:dLbl>
              <c:idx val="7"/>
              <c:layout>
                <c:manualLayout>
                  <c:x val="2.3996744516933599E-3"/>
                  <c:y val="-9.0069444444444442E-3"/>
                </c:manualLayout>
              </c:layout>
              <c:tx>
                <c:strRef>
                  <c:f>Sheet3!$A$10</c:f>
                  <c:strCache>
                    <c:ptCount val="1"/>
                    <c:pt idx="0">
                      <c:v>UNI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{0476E1BB-3FC4-204E-ABDC-56A0BDFFFCE5}</c15:txfldGUID>
                      <c15:f>Sheet3!$A$10</c15:f>
                      <c15:dlblFieldTableCache>
                        <c:ptCount val="1"/>
                        <c:pt idx="0">
                          <c:v>UNI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2654-FD47-8C27-FB62404161D0}"/>
                </c:ext>
              </c:extLst>
            </c:dLbl>
            <c:dLbl>
              <c:idx val="8"/>
              <c:layout>
                <c:manualLayout>
                  <c:x val="5.9496441658078117E-4"/>
                  <c:y val="-1.8750000000004042E-4"/>
                </c:manualLayout>
              </c:layout>
              <c:tx>
                <c:strRef>
                  <c:f>Sheet3!$A$11</c:f>
                  <c:strCache>
                    <c:ptCount val="1"/>
                    <c:pt idx="0">
                      <c:v>VA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{68EF16EF-521F-EF4E-86C7-4C0354FD5F56}</c15:txfldGUID>
                      <c15:f>Sheet3!$A$11</c15:f>
                      <c15:dlblFieldTableCache>
                        <c:ptCount val="1"/>
                        <c:pt idx="0">
                          <c:v>VA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2654-FD47-8C27-FB62404161D0}"/>
                </c:ext>
              </c:extLst>
            </c:dLbl>
            <c:dLbl>
              <c:idx val="9"/>
              <c:layout>
                <c:manualLayout>
                  <c:x val="2.0630963373818464E-3"/>
                  <c:y val="-3.9875000000000001E-2"/>
                </c:manualLayout>
              </c:layout>
              <c:tx>
                <c:strRef>
                  <c:f>Sheet3!$A$12</c:f>
                  <c:strCache>
                    <c:ptCount val="1"/>
                    <c:pt idx="0">
                      <c:v>HST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{18117FBA-E536-044B-9714-62B3CF630DEC}</c15:txfldGUID>
                      <c15:f>Sheet3!$A$12</c15:f>
                      <c15:dlblFieldTableCache>
                        <c:ptCount val="1"/>
                        <c:pt idx="0">
                          <c:v>HST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2654-FD47-8C27-FB62404161D0}"/>
                </c:ext>
              </c:extLst>
            </c:dLbl>
            <c:dLbl>
              <c:idx val="10"/>
              <c:layout>
                <c:manualLayout>
                  <c:x val="9.266267391724748E-4"/>
                  <c:y val="4.2222222222222218E-3"/>
                </c:manualLayout>
              </c:layout>
              <c:tx>
                <c:strRef>
                  <c:f>Sheet3!$A$13</c:f>
                  <c:strCache>
                    <c:ptCount val="1"/>
                    <c:pt idx="0">
                      <c:v>RED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{D85E6CA5-F59B-9D46-9BA3-1747B53BC77C}</c15:txfldGUID>
                      <c15:f>Sheet3!$A$13</c15:f>
                      <c15:dlblFieldTableCache>
                        <c:ptCount val="1"/>
                        <c:pt idx="0">
                          <c:v>RED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2654-FD47-8C27-FB62404161D0}"/>
                </c:ext>
              </c:extLst>
            </c:dLbl>
            <c:dLbl>
              <c:idx val="11"/>
              <c:layout>
                <c:manualLayout>
                  <c:x val="-5.5172311557349002E-2"/>
                  <c:y val="9.3386979166666662E-2"/>
                </c:manualLayout>
              </c:layout>
              <c:tx>
                <c:strRef>
                  <c:f>Sheet3!$A$14</c:f>
                  <c:strCache>
                    <c:ptCount val="1"/>
                    <c:pt idx="0">
                      <c:v>SCAN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209606440178718E-2"/>
                      <c:h val="6.8990277777777761E-2"/>
                    </c:manualLayout>
                  </c15:layout>
                  <c15:dlblFieldTable>
                    <c15:dlblFTEntry>
                      <c15:txfldGUID>{0610C2FA-5493-9E40-910F-25D2F5709C4A}</c15:txfldGUID>
                      <c15:f>Sheet3!$A$14</c15:f>
                      <c15:dlblFieldTableCache>
                        <c:ptCount val="1"/>
                        <c:pt idx="0">
                          <c:v>SCAN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2654-FD47-8C27-FB62404161D0}"/>
                </c:ext>
              </c:extLst>
            </c:dLbl>
            <c:dLbl>
              <c:idx val="12"/>
              <c:layout>
                <c:manualLayout>
                  <c:x val="6.3502811909673653E-3"/>
                  <c:y val="-9.0069444444444442E-3"/>
                </c:manualLayout>
              </c:layout>
              <c:tx>
                <c:strRef>
                  <c:f>Sheet3!$A$15</c:f>
                  <c:strCache>
                    <c:ptCount val="1"/>
                    <c:pt idx="0">
                      <c:v>NW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{2B02C734-8310-6B4B-BE46-83364CA0CAFC}</c15:txfldGUID>
                      <c15:f>Sheet3!$A$15</c15:f>
                      <c15:dlblFieldTableCache>
                        <c:ptCount val="1"/>
                        <c:pt idx="0">
                          <c:v>NW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2654-FD47-8C27-FB62404161D0}"/>
                </c:ext>
              </c:extLst>
            </c:dLbl>
            <c:dLbl>
              <c:idx val="13"/>
              <c:layout>
                <c:manualLayout>
                  <c:x val="1.2071494660298054E-2"/>
                  <c:y val="-8.0368055555555557E-3"/>
                </c:manualLayout>
              </c:layout>
              <c:tx>
                <c:strRef>
                  <c:f>Sheet3!$A$16</c:f>
                  <c:strCache>
                    <c:ptCount val="1"/>
                    <c:pt idx="0">
                      <c:v>TRNS</c:v>
                    </c:pt>
                  </c:strCache>
                </c:strRef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{F7BB8197-59F6-264B-A818-B6E6A217C4EC}</c15:txfldGUID>
                      <c15:f>Sheet3!$A$16</c15:f>
                      <c15:dlblFieldTableCache>
                        <c:ptCount val="1"/>
                        <c:pt idx="0">
                          <c:v>TRNS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2654-FD47-8C27-FB62404161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rgbClr val="002060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Sheet3!$B$3:$B$16</c:f>
              <c:numCache>
                <c:formatCode>General</c:formatCode>
                <c:ptCount val="14"/>
                <c:pt idx="0">
                  <c:v>0.14799999999999999</c:v>
                </c:pt>
                <c:pt idx="1">
                  <c:v>8.3000000000000004E-2</c:v>
                </c:pt>
                <c:pt idx="2">
                  <c:v>8.7999999999999995E-2</c:v>
                </c:pt>
                <c:pt idx="3">
                  <c:v>0.107</c:v>
                </c:pt>
                <c:pt idx="4">
                  <c:v>0.1</c:v>
                </c:pt>
                <c:pt idx="5">
                  <c:v>0.11</c:v>
                </c:pt>
                <c:pt idx="6">
                  <c:v>9.7000000000000003E-2</c:v>
                </c:pt>
                <c:pt idx="7">
                  <c:v>0.125</c:v>
                </c:pt>
                <c:pt idx="8">
                  <c:v>0.15</c:v>
                </c:pt>
                <c:pt idx="9">
                  <c:v>0.14299999999999999</c:v>
                </c:pt>
                <c:pt idx="10">
                  <c:v>0.25</c:v>
                </c:pt>
                <c:pt idx="11">
                  <c:v>0.125</c:v>
                </c:pt>
                <c:pt idx="12">
                  <c:v>0.25</c:v>
                </c:pt>
                <c:pt idx="13">
                  <c:v>0.16300000000000001</c:v>
                </c:pt>
              </c:numCache>
            </c:numRef>
          </c:xVal>
          <c:yVal>
            <c:numRef>
              <c:f>Sheet3!$C$3:$C$16</c:f>
              <c:numCache>
                <c:formatCode>General</c:formatCode>
                <c:ptCount val="14"/>
                <c:pt idx="0">
                  <c:v>0.79100000000000004</c:v>
                </c:pt>
                <c:pt idx="1">
                  <c:v>2.7490000000000001</c:v>
                </c:pt>
                <c:pt idx="2">
                  <c:v>4.774</c:v>
                </c:pt>
                <c:pt idx="3">
                  <c:v>8.9879999999999995</c:v>
                </c:pt>
                <c:pt idx="4">
                  <c:v>0.69299999999999995</c:v>
                </c:pt>
                <c:pt idx="5">
                  <c:v>0.95</c:v>
                </c:pt>
                <c:pt idx="6">
                  <c:v>2.331</c:v>
                </c:pt>
                <c:pt idx="7">
                  <c:v>1.5249999999999999</c:v>
                </c:pt>
                <c:pt idx="8">
                  <c:v>5.5510000000000002</c:v>
                </c:pt>
                <c:pt idx="9">
                  <c:v>2.1190000000000002</c:v>
                </c:pt>
                <c:pt idx="10">
                  <c:v>0.74099999999999999</c:v>
                </c:pt>
                <c:pt idx="11">
                  <c:v>0.76200000000000001</c:v>
                </c:pt>
                <c:pt idx="12">
                  <c:v>1.68</c:v>
                </c:pt>
                <c:pt idx="13">
                  <c:v>1.0669999999999999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E-2654-FD47-8C27-FB62404161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25797215"/>
        <c:axId val="526351823"/>
      </c:scatterChart>
      <c:valAx>
        <c:axId val="525797215"/>
        <c:scaling>
          <c:logBase val="10"/>
          <c:orientation val="minMax"/>
          <c:max val="1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Arithmetic Intensity (OP/B)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26351823"/>
        <c:crossesAt val="1.0000000000000002E-2"/>
        <c:crossBetween val="midCat"/>
      </c:valAx>
      <c:valAx>
        <c:axId val="526351823"/>
        <c:scaling>
          <c:logBase val="2"/>
          <c:orientation val="minMax"/>
          <c:max val="24"/>
          <c:min val="0.1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Performance (GOPS)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525797215"/>
        <c:crossesAt val="1.0000000000000002E-3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49567901234568"/>
          <c:y val="7.2466666666666665E-2"/>
          <c:w val="0.84894567901234563"/>
          <c:h val="0.58538282828282828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'2021-06-09'!$F$2</c:f>
              <c:strCache>
                <c:ptCount val="1"/>
                <c:pt idx="0">
                  <c:v>CPU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'2021-06-09'!$F$3:$F$23</c:f>
              <c:numCache>
                <c:formatCode>0.00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 formatCode="0.0">
                  <c:v>1</c:v>
                </c:pt>
                <c:pt idx="5" formatCode="0.0">
                  <c:v>1</c:v>
                </c:pt>
                <c:pt idx="6">
                  <c:v>1</c:v>
                </c:pt>
                <c:pt idx="7" formatCode="0.0">
                  <c:v>1</c:v>
                </c:pt>
                <c:pt idx="8" formatCode="0.0">
                  <c:v>1</c:v>
                </c:pt>
                <c:pt idx="9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8" formatCode="0.0">
                  <c:v>1</c:v>
                </c:pt>
                <c:pt idx="19" formatCode="0.0">
                  <c:v>1</c:v>
                </c:pt>
                <c:pt idx="20" formatCode="0.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54-C944-B59C-21B120ECDAA8}"/>
            </c:ext>
          </c:extLst>
        </c:ser>
        <c:ser>
          <c:idx val="0"/>
          <c:order val="1"/>
          <c:tx>
            <c:strRef>
              <c:f>'2021-06-09'!$E$2</c:f>
              <c:strCache>
                <c:ptCount val="1"/>
                <c:pt idx="0">
                  <c:v>GPU</c:v>
                </c:pt>
              </c:strCache>
            </c:strRef>
          </c:tx>
          <c:spPr>
            <a:pattFill prst="wdUpDiag">
              <a:fgClr>
                <a:schemeClr val="accent6">
                  <a:lumMod val="60000"/>
                  <a:lumOff val="40000"/>
                </a:schemeClr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solidFill>
                <a:schemeClr val="accent6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'2021-06-09'!$E$3:$E$23</c:f>
              <c:numCache>
                <c:formatCode>0.0</c:formatCode>
                <c:ptCount val="21"/>
                <c:pt idx="0">
                  <c:v>93.4</c:v>
                </c:pt>
                <c:pt idx="1">
                  <c:v>410.1</c:v>
                </c:pt>
                <c:pt idx="2">
                  <c:v>439.4</c:v>
                </c:pt>
                <c:pt idx="3">
                  <c:v>0.4</c:v>
                </c:pt>
                <c:pt idx="4">
                  <c:v>71.099999999999994</c:v>
                </c:pt>
                <c:pt idx="5">
                  <c:v>71.099999999999994</c:v>
                </c:pt>
                <c:pt idx="6">
                  <c:v>26.1</c:v>
                </c:pt>
                <c:pt idx="7">
                  <c:v>57.6</c:v>
                </c:pt>
                <c:pt idx="8">
                  <c:v>57.6</c:v>
                </c:pt>
                <c:pt idx="9">
                  <c:v>51.3</c:v>
                </c:pt>
                <c:pt idx="11">
                  <c:v>447.2</c:v>
                </c:pt>
                <c:pt idx="12">
                  <c:v>30.7</c:v>
                </c:pt>
                <c:pt idx="13">
                  <c:v>1552.7</c:v>
                </c:pt>
                <c:pt idx="14">
                  <c:v>1.6</c:v>
                </c:pt>
                <c:pt idx="15">
                  <c:v>305</c:v>
                </c:pt>
                <c:pt idx="16">
                  <c:v>68.8</c:v>
                </c:pt>
                <c:pt idx="18">
                  <c:v>52.233589665378666</c:v>
                </c:pt>
                <c:pt idx="19">
                  <c:v>94.577826795981181</c:v>
                </c:pt>
                <c:pt idx="20">
                  <c:v>65.638241188110143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54-C944-B59C-21B120ECDAA8}"/>
            </c:ext>
          </c:extLst>
        </c:ser>
        <c:ser>
          <c:idx val="2"/>
          <c:order val="2"/>
          <c:tx>
            <c:strRef>
              <c:f>'2021-06-09'!$C$2</c:f>
              <c:strCache>
                <c:ptCount val="1"/>
                <c:pt idx="0">
                  <c:v>640 DPUs</c:v>
                </c:pt>
              </c:strCache>
            </c:strRef>
          </c:tx>
          <c:spPr>
            <a:solidFill>
              <a:srgbClr val="FFFD78"/>
            </a:solidFill>
            <a:ln>
              <a:solidFill>
                <a:schemeClr val="accent4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'2021-06-09'!$C$3:$C$23</c:f>
              <c:numCache>
                <c:formatCode>0.0</c:formatCode>
                <c:ptCount val="21"/>
                <c:pt idx="0">
                  <c:v>38.6</c:v>
                </c:pt>
                <c:pt idx="1">
                  <c:v>167</c:v>
                </c:pt>
                <c:pt idx="2">
                  <c:v>234.4</c:v>
                </c:pt>
                <c:pt idx="3">
                  <c:v>4.4000000000000004</c:v>
                </c:pt>
                <c:pt idx="4">
                  <c:v>134.4</c:v>
                </c:pt>
                <c:pt idx="5">
                  <c:v>33.6</c:v>
                </c:pt>
                <c:pt idx="6">
                  <c:v>9.1</c:v>
                </c:pt>
                <c:pt idx="7">
                  <c:v>13.5</c:v>
                </c:pt>
                <c:pt idx="8">
                  <c:v>16</c:v>
                </c:pt>
                <c:pt idx="9">
                  <c:v>36.6</c:v>
                </c:pt>
                <c:pt idx="11">
                  <c:v>25.2</c:v>
                </c:pt>
                <c:pt idx="12">
                  <c:v>0.4</c:v>
                </c:pt>
                <c:pt idx="13">
                  <c:v>20.100000000000001</c:v>
                </c:pt>
                <c:pt idx="14" formatCode="0.0000">
                  <c:v>3.6799999999999999E-2</c:v>
                </c:pt>
                <c:pt idx="15">
                  <c:v>5.6</c:v>
                </c:pt>
                <c:pt idx="16">
                  <c:v>0.1</c:v>
                </c:pt>
                <c:pt idx="18">
                  <c:v>34.154102972882662</c:v>
                </c:pt>
                <c:pt idx="19">
                  <c:v>1.2689623569961614</c:v>
                </c:pt>
                <c:pt idx="20">
                  <c:v>10.100450522505204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54-C944-B59C-21B120ECDAA8}"/>
            </c:ext>
          </c:extLst>
        </c:ser>
        <c:ser>
          <c:idx val="1"/>
          <c:order val="3"/>
          <c:tx>
            <c:strRef>
              <c:f>'2021-06-09'!$D$2</c:f>
              <c:strCache>
                <c:ptCount val="1"/>
                <c:pt idx="0">
                  <c:v>2556 DPUs</c:v>
                </c:pt>
              </c:strCache>
            </c:strRef>
          </c:tx>
          <c:spPr>
            <a:pattFill prst="wdDnDiag">
              <a:fgClr>
                <a:schemeClr val="accent2"/>
              </a:fgClr>
              <a:bgClr>
                <a:schemeClr val="accent2">
                  <a:lumMod val="40000"/>
                  <a:lumOff val="60000"/>
                </a:schemeClr>
              </a:bgClr>
            </a:pattFill>
            <a:ln>
              <a:solidFill>
                <a:schemeClr val="accent2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'2021-06-09'!$D$3:$D$23</c:f>
              <c:numCache>
                <c:formatCode>0.0</c:formatCode>
                <c:ptCount val="21"/>
                <c:pt idx="0">
                  <c:v>149.1</c:v>
                </c:pt>
                <c:pt idx="1">
                  <c:v>498.2</c:v>
                </c:pt>
                <c:pt idx="2">
                  <c:v>629.5</c:v>
                </c:pt>
                <c:pt idx="3">
                  <c:v>23</c:v>
                </c:pt>
                <c:pt idx="4">
                  <c:v>496.6</c:v>
                </c:pt>
                <c:pt idx="5">
                  <c:v>167.1</c:v>
                </c:pt>
                <c:pt idx="6">
                  <c:v>45.3</c:v>
                </c:pt>
                <c:pt idx="7">
                  <c:v>61.3</c:v>
                </c:pt>
                <c:pt idx="8">
                  <c:v>70.2</c:v>
                </c:pt>
                <c:pt idx="9">
                  <c:v>96.3</c:v>
                </c:pt>
                <c:pt idx="11">
                  <c:v>46.3</c:v>
                </c:pt>
                <c:pt idx="12">
                  <c:v>0.9</c:v>
                </c:pt>
                <c:pt idx="13">
                  <c:v>86.6</c:v>
                </c:pt>
                <c:pt idx="14" formatCode="0.0000">
                  <c:v>1.9E-3</c:v>
                </c:pt>
                <c:pt idx="15">
                  <c:v>5.8</c:v>
                </c:pt>
                <c:pt idx="16">
                  <c:v>0.1</c:v>
                </c:pt>
                <c:pt idx="18">
                  <c:v>132.55954898885241</c:v>
                </c:pt>
                <c:pt idx="19">
                  <c:v>1.2586949733620922</c:v>
                </c:pt>
                <c:pt idx="20">
                  <c:v>23.226702722854029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154-C944-B59C-21B120ECDA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925439"/>
        <c:axId val="41607039"/>
      </c:barChart>
      <c:catAx>
        <c:axId val="4192543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607039"/>
        <c:crossesAt val="1.0000000000000003E-4"/>
        <c:auto val="1"/>
        <c:lblAlgn val="ctr"/>
        <c:lblOffset val="100"/>
        <c:noMultiLvlLbl val="0"/>
      </c:catAx>
      <c:valAx>
        <c:axId val="41607039"/>
        <c:scaling>
          <c:logBase val="2"/>
          <c:orientation val="minMax"/>
          <c:max val="204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Speedup over CPU (log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925439"/>
        <c:crosses val="autoZero"/>
        <c:crossBetween val="between"/>
        <c:majorUnit val="4"/>
        <c:minorUnit val="4"/>
      </c:valAx>
      <c:spPr>
        <a:noFill/>
        <a:ln>
          <a:solidFill>
            <a:schemeClr val="tx1"/>
          </a:solidFill>
        </a:ln>
        <a:effectLst/>
      </c:spPr>
    </c:plotArea>
    <c:legend>
      <c:legendPos val="t"/>
      <c:layout>
        <c:manualLayout>
          <c:xMode val="edge"/>
          <c:yMode val="edge"/>
          <c:x val="0.12842992551563362"/>
          <c:y val="9.4994949494949521E-3"/>
          <c:w val="0.52368132716049387"/>
          <c:h val="6.4185101010101012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49567901234568"/>
          <c:y val="7.2466666666666665E-2"/>
          <c:w val="0.84894567901234563"/>
          <c:h val="0.58538282828282828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'2021-06-09'!$F$2</c:f>
              <c:strCache>
                <c:ptCount val="1"/>
                <c:pt idx="0">
                  <c:v>CPU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'2021-06-09'!$F$3:$F$23</c:f>
              <c:numCache>
                <c:formatCode>0.00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 formatCode="0.0">
                  <c:v>1</c:v>
                </c:pt>
                <c:pt idx="5" formatCode="0.0">
                  <c:v>1</c:v>
                </c:pt>
                <c:pt idx="6">
                  <c:v>1</c:v>
                </c:pt>
                <c:pt idx="7" formatCode="0.0">
                  <c:v>1</c:v>
                </c:pt>
                <c:pt idx="8" formatCode="0.0">
                  <c:v>1</c:v>
                </c:pt>
                <c:pt idx="9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8" formatCode="0.0">
                  <c:v>1</c:v>
                </c:pt>
                <c:pt idx="19" formatCode="0.0">
                  <c:v>1</c:v>
                </c:pt>
                <c:pt idx="20" formatCode="0.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54-C944-B59C-21B120ECDAA8}"/>
            </c:ext>
          </c:extLst>
        </c:ser>
        <c:ser>
          <c:idx val="0"/>
          <c:order val="1"/>
          <c:tx>
            <c:strRef>
              <c:f>'2021-06-09'!$E$2</c:f>
              <c:strCache>
                <c:ptCount val="1"/>
                <c:pt idx="0">
                  <c:v>GPU</c:v>
                </c:pt>
              </c:strCache>
            </c:strRef>
          </c:tx>
          <c:spPr>
            <a:pattFill prst="wdUpDiag">
              <a:fgClr>
                <a:schemeClr val="accent6">
                  <a:lumMod val="60000"/>
                  <a:lumOff val="40000"/>
                </a:schemeClr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solidFill>
                <a:schemeClr val="accent6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'2021-06-09'!$E$3:$E$23</c:f>
              <c:numCache>
                <c:formatCode>0.0</c:formatCode>
                <c:ptCount val="21"/>
                <c:pt idx="0">
                  <c:v>93.4</c:v>
                </c:pt>
                <c:pt idx="1">
                  <c:v>410.1</c:v>
                </c:pt>
                <c:pt idx="2">
                  <c:v>439.4</c:v>
                </c:pt>
                <c:pt idx="3">
                  <c:v>0.4</c:v>
                </c:pt>
                <c:pt idx="4">
                  <c:v>71.099999999999994</c:v>
                </c:pt>
                <c:pt idx="5">
                  <c:v>71.099999999999994</c:v>
                </c:pt>
                <c:pt idx="6">
                  <c:v>26.1</c:v>
                </c:pt>
                <c:pt idx="7">
                  <c:v>57.6</c:v>
                </c:pt>
                <c:pt idx="8">
                  <c:v>57.6</c:v>
                </c:pt>
                <c:pt idx="9">
                  <c:v>51.3</c:v>
                </c:pt>
                <c:pt idx="11">
                  <c:v>447.2</c:v>
                </c:pt>
                <c:pt idx="12">
                  <c:v>30.7</c:v>
                </c:pt>
                <c:pt idx="13">
                  <c:v>1552.7</c:v>
                </c:pt>
                <c:pt idx="14">
                  <c:v>1.6</c:v>
                </c:pt>
                <c:pt idx="15">
                  <c:v>305</c:v>
                </c:pt>
                <c:pt idx="16">
                  <c:v>68.8</c:v>
                </c:pt>
                <c:pt idx="18">
                  <c:v>52.233589665378666</c:v>
                </c:pt>
                <c:pt idx="19">
                  <c:v>94.577826795981181</c:v>
                </c:pt>
                <c:pt idx="20">
                  <c:v>65.638241188110143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54-C944-B59C-21B120ECDAA8}"/>
            </c:ext>
          </c:extLst>
        </c:ser>
        <c:ser>
          <c:idx val="2"/>
          <c:order val="2"/>
          <c:tx>
            <c:strRef>
              <c:f>'2021-06-09'!$C$2</c:f>
              <c:strCache>
                <c:ptCount val="1"/>
                <c:pt idx="0">
                  <c:v>640 DPUs</c:v>
                </c:pt>
              </c:strCache>
            </c:strRef>
          </c:tx>
          <c:spPr>
            <a:solidFill>
              <a:srgbClr val="FFFD78"/>
            </a:solidFill>
            <a:ln>
              <a:solidFill>
                <a:schemeClr val="accent4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'2021-06-09'!$C$3:$C$23</c:f>
              <c:numCache>
                <c:formatCode>0.0</c:formatCode>
                <c:ptCount val="21"/>
                <c:pt idx="0">
                  <c:v>38.6</c:v>
                </c:pt>
                <c:pt idx="1">
                  <c:v>167</c:v>
                </c:pt>
                <c:pt idx="2">
                  <c:v>234.4</c:v>
                </c:pt>
                <c:pt idx="3">
                  <c:v>4.4000000000000004</c:v>
                </c:pt>
                <c:pt idx="4">
                  <c:v>134.4</c:v>
                </c:pt>
                <c:pt idx="5">
                  <c:v>33.6</c:v>
                </c:pt>
                <c:pt idx="6">
                  <c:v>9.1</c:v>
                </c:pt>
                <c:pt idx="7">
                  <c:v>13.5</c:v>
                </c:pt>
                <c:pt idx="8">
                  <c:v>16</c:v>
                </c:pt>
                <c:pt idx="9">
                  <c:v>36.6</c:v>
                </c:pt>
                <c:pt idx="11">
                  <c:v>25.2</c:v>
                </c:pt>
                <c:pt idx="12">
                  <c:v>0.4</c:v>
                </c:pt>
                <c:pt idx="13">
                  <c:v>20.100000000000001</c:v>
                </c:pt>
                <c:pt idx="14" formatCode="0.0000">
                  <c:v>3.6799999999999999E-2</c:v>
                </c:pt>
                <c:pt idx="15">
                  <c:v>5.6</c:v>
                </c:pt>
                <c:pt idx="16">
                  <c:v>0.1</c:v>
                </c:pt>
                <c:pt idx="18">
                  <c:v>34.154102972882662</c:v>
                </c:pt>
                <c:pt idx="19">
                  <c:v>1.2689623569961614</c:v>
                </c:pt>
                <c:pt idx="20">
                  <c:v>10.100450522505204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54-C944-B59C-21B120ECDAA8}"/>
            </c:ext>
          </c:extLst>
        </c:ser>
        <c:ser>
          <c:idx val="1"/>
          <c:order val="3"/>
          <c:tx>
            <c:strRef>
              <c:f>'2021-06-09'!$D$2</c:f>
              <c:strCache>
                <c:ptCount val="1"/>
                <c:pt idx="0">
                  <c:v>2556 DPUs</c:v>
                </c:pt>
              </c:strCache>
            </c:strRef>
          </c:tx>
          <c:spPr>
            <a:pattFill prst="wdDnDiag">
              <a:fgClr>
                <a:schemeClr val="accent2"/>
              </a:fgClr>
              <a:bgClr>
                <a:schemeClr val="accent2">
                  <a:lumMod val="40000"/>
                  <a:lumOff val="60000"/>
                </a:schemeClr>
              </a:bgClr>
            </a:pattFill>
            <a:ln>
              <a:solidFill>
                <a:schemeClr val="accent2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'2021-06-09'!$D$3:$D$23</c:f>
              <c:numCache>
                <c:formatCode>0.0</c:formatCode>
                <c:ptCount val="21"/>
                <c:pt idx="0">
                  <c:v>149.1</c:v>
                </c:pt>
                <c:pt idx="1">
                  <c:v>498.2</c:v>
                </c:pt>
                <c:pt idx="2">
                  <c:v>629.5</c:v>
                </c:pt>
                <c:pt idx="3">
                  <c:v>23</c:v>
                </c:pt>
                <c:pt idx="4">
                  <c:v>496.6</c:v>
                </c:pt>
                <c:pt idx="5">
                  <c:v>167.1</c:v>
                </c:pt>
                <c:pt idx="6">
                  <c:v>45.3</c:v>
                </c:pt>
                <c:pt idx="7">
                  <c:v>61.3</c:v>
                </c:pt>
                <c:pt idx="8">
                  <c:v>70.2</c:v>
                </c:pt>
                <c:pt idx="9">
                  <c:v>96.3</c:v>
                </c:pt>
                <c:pt idx="11">
                  <c:v>46.3</c:v>
                </c:pt>
                <c:pt idx="12">
                  <c:v>0.9</c:v>
                </c:pt>
                <c:pt idx="13">
                  <c:v>86.6</c:v>
                </c:pt>
                <c:pt idx="14" formatCode="0.0000">
                  <c:v>1.9E-3</c:v>
                </c:pt>
                <c:pt idx="15">
                  <c:v>5.8</c:v>
                </c:pt>
                <c:pt idx="16">
                  <c:v>0.1</c:v>
                </c:pt>
                <c:pt idx="18">
                  <c:v>132.55954898885241</c:v>
                </c:pt>
                <c:pt idx="19">
                  <c:v>1.2586949733620922</c:v>
                </c:pt>
                <c:pt idx="20">
                  <c:v>23.226702722854029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154-C944-B59C-21B120ECDA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925439"/>
        <c:axId val="41607039"/>
      </c:barChart>
      <c:catAx>
        <c:axId val="4192543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607039"/>
        <c:crossesAt val="1.0000000000000003E-4"/>
        <c:auto val="1"/>
        <c:lblAlgn val="ctr"/>
        <c:lblOffset val="100"/>
        <c:noMultiLvlLbl val="0"/>
      </c:catAx>
      <c:valAx>
        <c:axId val="41607039"/>
        <c:scaling>
          <c:logBase val="2"/>
          <c:orientation val="minMax"/>
          <c:max val="204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Speedup over CPU (log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925439"/>
        <c:crosses val="autoZero"/>
        <c:crossBetween val="between"/>
        <c:majorUnit val="4"/>
        <c:minorUnit val="4"/>
      </c:valAx>
      <c:spPr>
        <a:noFill/>
        <a:ln>
          <a:solidFill>
            <a:schemeClr val="tx1"/>
          </a:solidFill>
        </a:ln>
        <a:effectLst/>
      </c:spPr>
    </c:plotArea>
    <c:legend>
      <c:legendPos val="t"/>
      <c:layout>
        <c:manualLayout>
          <c:xMode val="edge"/>
          <c:yMode val="edge"/>
          <c:x val="0.12842992551563362"/>
          <c:y val="9.4994949494949521E-3"/>
          <c:w val="0.52368132716049387"/>
          <c:h val="6.4185101010101012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99305555555556"/>
          <c:y val="8.6959999999999996E-2"/>
          <c:w val="0.86444830246913584"/>
          <c:h val="0.57604772727272724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'2021-06-09'!$E$24</c:f>
              <c:strCache>
                <c:ptCount val="1"/>
                <c:pt idx="0">
                  <c:v>CPU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multiLvlStrRef>
              <c:f>'2021-06-09'!$A$25:$B$45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'2021-06-09'!$E$25:$E$45</c:f>
              <c:numCache>
                <c:formatCode>0.00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 formatCode="General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8" formatCode="0.0">
                  <c:v>1</c:v>
                </c:pt>
                <c:pt idx="19" formatCode="0.0">
                  <c:v>1</c:v>
                </c:pt>
                <c:pt idx="2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9A-BC4F-8AC6-005105DA6D2A}"/>
            </c:ext>
          </c:extLst>
        </c:ser>
        <c:ser>
          <c:idx val="1"/>
          <c:order val="1"/>
          <c:tx>
            <c:strRef>
              <c:f>'2021-06-09'!$D$24</c:f>
              <c:strCache>
                <c:ptCount val="1"/>
                <c:pt idx="0">
                  <c:v>GPU</c:v>
                </c:pt>
              </c:strCache>
            </c:strRef>
          </c:tx>
          <c:spPr>
            <a:pattFill prst="wdUpDiag">
              <a:fgClr>
                <a:schemeClr val="accent6">
                  <a:lumMod val="60000"/>
                  <a:lumOff val="40000"/>
                </a:schemeClr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solidFill>
                <a:schemeClr val="accent6"/>
              </a:solidFill>
            </a:ln>
            <a:effectLst/>
          </c:spPr>
          <c:invertIfNegative val="0"/>
          <c:cat>
            <c:multiLvlStrRef>
              <c:f>'2021-06-09'!$A$25:$B$45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'2021-06-09'!$D$25:$D$45</c:f>
              <c:numCache>
                <c:formatCode>0.00</c:formatCode>
                <c:ptCount val="21"/>
                <c:pt idx="0">
                  <c:v>23.54</c:v>
                </c:pt>
                <c:pt idx="1">
                  <c:v>93.55</c:v>
                </c:pt>
                <c:pt idx="2">
                  <c:v>120.25</c:v>
                </c:pt>
                <c:pt idx="3">
                  <c:v>0.06</c:v>
                </c:pt>
                <c:pt idx="4">
                  <c:v>13.74</c:v>
                </c:pt>
                <c:pt idx="5">
                  <c:v>13.74</c:v>
                </c:pt>
                <c:pt idx="6">
                  <c:v>6.56</c:v>
                </c:pt>
                <c:pt idx="7">
                  <c:v>6.73</c:v>
                </c:pt>
                <c:pt idx="8">
                  <c:v>6.73</c:v>
                </c:pt>
                <c:pt idx="9">
                  <c:v>9.75</c:v>
                </c:pt>
                <c:pt idx="11">
                  <c:v>156.18</c:v>
                </c:pt>
                <c:pt idx="12">
                  <c:v>6.23</c:v>
                </c:pt>
                <c:pt idx="13">
                  <c:v>243.97</c:v>
                </c:pt>
                <c:pt idx="14">
                  <c:v>0.36</c:v>
                </c:pt>
                <c:pt idx="15">
                  <c:v>79.239999999999995</c:v>
                </c:pt>
                <c:pt idx="16">
                  <c:v>15.82</c:v>
                </c:pt>
                <c:pt idx="18" formatCode="0.0">
                  <c:v>9.8605210255326767</c:v>
                </c:pt>
                <c:pt idx="19" formatCode="0.0">
                  <c:v>21.793010245270111</c:v>
                </c:pt>
                <c:pt idx="20">
                  <c:v>13.210080701562879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9A-BC4F-8AC6-005105DA6D2A}"/>
            </c:ext>
          </c:extLst>
        </c:ser>
        <c:ser>
          <c:idx val="0"/>
          <c:order val="2"/>
          <c:tx>
            <c:strRef>
              <c:f>'2021-06-09'!$C$24</c:f>
              <c:strCache>
                <c:ptCount val="1"/>
                <c:pt idx="0">
                  <c:v>640 DPUs</c:v>
                </c:pt>
              </c:strCache>
            </c:strRef>
          </c:tx>
          <c:spPr>
            <a:solidFill>
              <a:srgbClr val="FFFD78"/>
            </a:solidFill>
            <a:ln>
              <a:solidFill>
                <a:schemeClr val="accent4"/>
              </a:solidFill>
            </a:ln>
            <a:effectLst/>
          </c:spPr>
          <c:invertIfNegative val="0"/>
          <c:cat>
            <c:multiLvlStrRef>
              <c:f>'2021-06-09'!$A$25:$B$45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'2021-06-09'!$C$25:$C$45</c:f>
              <c:numCache>
                <c:formatCode>0.00</c:formatCode>
                <c:ptCount val="21"/>
                <c:pt idx="0">
                  <c:v>5.22</c:v>
                </c:pt>
                <c:pt idx="1">
                  <c:v>28.54</c:v>
                </c:pt>
                <c:pt idx="2">
                  <c:v>39.14</c:v>
                </c:pt>
                <c:pt idx="3">
                  <c:v>1.6306</c:v>
                </c:pt>
                <c:pt idx="4">
                  <c:v>16.350000000000001</c:v>
                </c:pt>
                <c:pt idx="5">
                  <c:v>4.13</c:v>
                </c:pt>
                <c:pt idx="6">
                  <c:v>1.28</c:v>
                </c:pt>
                <c:pt idx="7">
                  <c:v>1.79</c:v>
                </c:pt>
                <c:pt idx="8">
                  <c:v>2.4700000000000002</c:v>
                </c:pt>
                <c:pt idx="9">
                  <c:v>6.57</c:v>
                </c:pt>
                <c:pt idx="11">
                  <c:v>4.8550000000000004</c:v>
                </c:pt>
                <c:pt idx="12">
                  <c:v>0.06</c:v>
                </c:pt>
                <c:pt idx="13">
                  <c:v>3.5886</c:v>
                </c:pt>
                <c:pt idx="14" formatCode="0.0000">
                  <c:v>3.7000000000000002E-3</c:v>
                </c:pt>
                <c:pt idx="15">
                  <c:v>0.81679999999999997</c:v>
                </c:pt>
                <c:pt idx="16">
                  <c:v>3.6600000000000001E-2</c:v>
                </c:pt>
                <c:pt idx="18" formatCode="0.0">
                  <c:v>5.4674974142595438</c:v>
                </c:pt>
                <c:pt idx="19" formatCode="0.0">
                  <c:v>0.2207211817262667</c:v>
                </c:pt>
                <c:pt idx="20">
                  <c:v>1.6353742533980469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9A-BC4F-8AC6-005105DA6D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925439"/>
        <c:axId val="41607039"/>
      </c:barChart>
      <c:catAx>
        <c:axId val="4192543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607039"/>
        <c:crossesAt val="1.0000000000000002E-2"/>
        <c:auto val="1"/>
        <c:lblAlgn val="ctr"/>
        <c:lblOffset val="100"/>
        <c:noMultiLvlLbl val="0"/>
      </c:catAx>
      <c:valAx>
        <c:axId val="41607039"/>
        <c:scaling>
          <c:logBase val="2"/>
          <c:orientation val="minMax"/>
          <c:max val="256"/>
          <c:min val="3.1250000000000007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Energy savings over CPU (log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925439"/>
        <c:crosses val="autoZero"/>
        <c:crossBetween val="between"/>
        <c:majorUnit val="2"/>
      </c:valAx>
      <c:spPr>
        <a:noFill/>
        <a:ln>
          <a:solidFill>
            <a:schemeClr val="tx1"/>
          </a:solidFill>
        </a:ln>
        <a:effectLst/>
      </c:spPr>
    </c:plotArea>
    <c:legend>
      <c:legendPos val="t"/>
      <c:layout>
        <c:manualLayout>
          <c:xMode val="edge"/>
          <c:yMode val="edge"/>
          <c:x val="0.11217125"/>
          <c:y val="1.9815656565656564E-2"/>
          <c:w val="0.35107685185185183"/>
          <c:h val="6.8767171717171727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99305555555556"/>
          <c:y val="8.6959999999999996E-2"/>
          <c:w val="0.86444830246913584"/>
          <c:h val="0.57604772727272724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'2021-06-09'!$E$24</c:f>
              <c:strCache>
                <c:ptCount val="1"/>
                <c:pt idx="0">
                  <c:v>CPU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multiLvlStrRef>
              <c:f>'2021-06-09'!$A$25:$B$45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'2021-06-09'!$E$25:$E$45</c:f>
              <c:numCache>
                <c:formatCode>0.00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 formatCode="General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8" formatCode="0.0">
                  <c:v>1</c:v>
                </c:pt>
                <c:pt idx="19" formatCode="0.0">
                  <c:v>1</c:v>
                </c:pt>
                <c:pt idx="2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9A-BC4F-8AC6-005105DA6D2A}"/>
            </c:ext>
          </c:extLst>
        </c:ser>
        <c:ser>
          <c:idx val="1"/>
          <c:order val="1"/>
          <c:tx>
            <c:strRef>
              <c:f>'2021-06-09'!$D$24</c:f>
              <c:strCache>
                <c:ptCount val="1"/>
                <c:pt idx="0">
                  <c:v>GPU</c:v>
                </c:pt>
              </c:strCache>
            </c:strRef>
          </c:tx>
          <c:spPr>
            <a:pattFill prst="wdUpDiag">
              <a:fgClr>
                <a:schemeClr val="accent6">
                  <a:lumMod val="60000"/>
                  <a:lumOff val="40000"/>
                </a:schemeClr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solidFill>
                <a:schemeClr val="accent6"/>
              </a:solidFill>
            </a:ln>
            <a:effectLst/>
          </c:spPr>
          <c:invertIfNegative val="0"/>
          <c:cat>
            <c:multiLvlStrRef>
              <c:f>'2021-06-09'!$A$25:$B$45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'2021-06-09'!$D$25:$D$45</c:f>
              <c:numCache>
                <c:formatCode>0.00</c:formatCode>
                <c:ptCount val="21"/>
                <c:pt idx="0">
                  <c:v>23.54</c:v>
                </c:pt>
                <c:pt idx="1">
                  <c:v>93.55</c:v>
                </c:pt>
                <c:pt idx="2">
                  <c:v>120.25</c:v>
                </c:pt>
                <c:pt idx="3">
                  <c:v>0.06</c:v>
                </c:pt>
                <c:pt idx="4">
                  <c:v>13.74</c:v>
                </c:pt>
                <c:pt idx="5">
                  <c:v>13.74</c:v>
                </c:pt>
                <c:pt idx="6">
                  <c:v>6.56</c:v>
                </c:pt>
                <c:pt idx="7">
                  <c:v>6.73</c:v>
                </c:pt>
                <c:pt idx="8">
                  <c:v>6.73</c:v>
                </c:pt>
                <c:pt idx="9">
                  <c:v>9.75</c:v>
                </c:pt>
                <c:pt idx="11">
                  <c:v>156.18</c:v>
                </c:pt>
                <c:pt idx="12">
                  <c:v>6.23</c:v>
                </c:pt>
                <c:pt idx="13">
                  <c:v>243.97</c:v>
                </c:pt>
                <c:pt idx="14">
                  <c:v>0.36</c:v>
                </c:pt>
                <c:pt idx="15">
                  <c:v>79.239999999999995</c:v>
                </c:pt>
                <c:pt idx="16">
                  <c:v>15.82</c:v>
                </c:pt>
                <c:pt idx="18" formatCode="0.0">
                  <c:v>9.8605210255326767</c:v>
                </c:pt>
                <c:pt idx="19" formatCode="0.0">
                  <c:v>21.793010245270111</c:v>
                </c:pt>
                <c:pt idx="20">
                  <c:v>13.210080701562879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9A-BC4F-8AC6-005105DA6D2A}"/>
            </c:ext>
          </c:extLst>
        </c:ser>
        <c:ser>
          <c:idx val="0"/>
          <c:order val="2"/>
          <c:tx>
            <c:strRef>
              <c:f>'2021-06-09'!$C$24</c:f>
              <c:strCache>
                <c:ptCount val="1"/>
                <c:pt idx="0">
                  <c:v>640 DPUs</c:v>
                </c:pt>
              </c:strCache>
            </c:strRef>
          </c:tx>
          <c:spPr>
            <a:solidFill>
              <a:srgbClr val="FFFD78"/>
            </a:solidFill>
            <a:ln>
              <a:solidFill>
                <a:schemeClr val="accent4"/>
              </a:solidFill>
            </a:ln>
            <a:effectLst/>
          </c:spPr>
          <c:invertIfNegative val="0"/>
          <c:cat>
            <c:multiLvlStrRef>
              <c:f>'2021-06-09'!$A$25:$B$45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'2021-06-09'!$C$25:$C$45</c:f>
              <c:numCache>
                <c:formatCode>0.00</c:formatCode>
                <c:ptCount val="21"/>
                <c:pt idx="0">
                  <c:v>5.22</c:v>
                </c:pt>
                <c:pt idx="1">
                  <c:v>28.54</c:v>
                </c:pt>
                <c:pt idx="2">
                  <c:v>39.14</c:v>
                </c:pt>
                <c:pt idx="3">
                  <c:v>1.6306</c:v>
                </c:pt>
                <c:pt idx="4">
                  <c:v>16.350000000000001</c:v>
                </c:pt>
                <c:pt idx="5">
                  <c:v>4.13</c:v>
                </c:pt>
                <c:pt idx="6">
                  <c:v>1.28</c:v>
                </c:pt>
                <c:pt idx="7">
                  <c:v>1.79</c:v>
                </c:pt>
                <c:pt idx="8">
                  <c:v>2.4700000000000002</c:v>
                </c:pt>
                <c:pt idx="9">
                  <c:v>6.57</c:v>
                </c:pt>
                <c:pt idx="11">
                  <c:v>4.8550000000000004</c:v>
                </c:pt>
                <c:pt idx="12">
                  <c:v>0.06</c:v>
                </c:pt>
                <c:pt idx="13">
                  <c:v>3.5886</c:v>
                </c:pt>
                <c:pt idx="14" formatCode="0.0000">
                  <c:v>3.7000000000000002E-3</c:v>
                </c:pt>
                <c:pt idx="15">
                  <c:v>0.81679999999999997</c:v>
                </c:pt>
                <c:pt idx="16">
                  <c:v>3.6600000000000001E-2</c:v>
                </c:pt>
                <c:pt idx="18" formatCode="0.0">
                  <c:v>5.4674974142595438</c:v>
                </c:pt>
                <c:pt idx="19" formatCode="0.0">
                  <c:v>0.2207211817262667</c:v>
                </c:pt>
                <c:pt idx="20">
                  <c:v>1.6353742533980469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9A-BC4F-8AC6-005105DA6D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925439"/>
        <c:axId val="41607039"/>
      </c:barChart>
      <c:catAx>
        <c:axId val="4192543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607039"/>
        <c:crossesAt val="1.0000000000000002E-2"/>
        <c:auto val="1"/>
        <c:lblAlgn val="ctr"/>
        <c:lblOffset val="100"/>
        <c:noMultiLvlLbl val="0"/>
      </c:catAx>
      <c:valAx>
        <c:axId val="41607039"/>
        <c:scaling>
          <c:logBase val="2"/>
          <c:orientation val="minMax"/>
          <c:max val="256"/>
          <c:min val="3.1250000000000007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Energy savings over CPU (log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925439"/>
        <c:crosses val="autoZero"/>
        <c:crossBetween val="between"/>
        <c:majorUnit val="2"/>
      </c:valAx>
      <c:spPr>
        <a:noFill/>
        <a:ln>
          <a:solidFill>
            <a:schemeClr val="tx1"/>
          </a:solidFill>
        </a:ln>
        <a:effectLst/>
      </c:spPr>
    </c:plotArea>
    <c:legend>
      <c:legendPos val="t"/>
      <c:layout>
        <c:manualLayout>
          <c:xMode val="edge"/>
          <c:yMode val="edge"/>
          <c:x val="0.11217125"/>
          <c:y val="1.9815656565656564E-2"/>
          <c:w val="0.35107685185185183"/>
          <c:h val="6.8767171717171727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305042735042736"/>
          <c:y val="3.4725185185185185E-2"/>
          <c:w val="0.80509358974358969"/>
          <c:h val="0.68869192724792083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15"/>
            <c:spPr>
              <a:solidFill>
                <a:schemeClr val="accent6">
                  <a:lumMod val="20000"/>
                  <a:lumOff val="80000"/>
                </a:schemeClr>
              </a:solidFill>
              <a:ln w="25400">
                <a:solidFill>
                  <a:srgbClr val="00B050"/>
                </a:solidFill>
              </a:ln>
              <a:effectLst/>
            </c:spPr>
          </c:marker>
          <c:dLbls>
            <c:dLbl>
              <c:idx val="0"/>
              <c:tx>
                <c:strRef>
                  <c:f>'/Users/el1goluj/Documents/ZURICH/PROJECTS/UPMEM/upmem-workloads/Microbenchmarks/AI/[ai_output.xlsx]ai_output (4)'!$J$2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{D652E046-A7F6-9346-875F-FEDBB09F3A2C}</c15:txfldGUID>
                      <c15:f>'/Users/el1goluj/Documents/ZURICH/PROJECTS/UPMEM/upmem-workloads/Microbenchmarks/AI/[ai_output.xlsx]ai_output (4)'!$J$2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0-FF8B-5F4C-8BBF-ED4DE736661E}"/>
                </c:ext>
              </c:extLst>
            </c:dLbl>
            <c:dLbl>
              <c:idx val="1"/>
              <c:tx>
                <c:strRef>
                  <c:f>'/Users/el1goluj/Documents/ZURICH/PROJECTS/UPMEM/upmem-workloads/Microbenchmarks/AI/[ai_output.xlsx]ai_output (4)'!$J$3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{5F44EA03-ED1B-0449-8230-2D1C0EA3A9C1}</c15:txfldGUID>
                      <c15:f>'/Users/el1goluj/Documents/ZURICH/PROJECTS/UPMEM/upmem-workloads/Microbenchmarks/AI/[ai_output.xlsx]ai_output (4)'!$J$3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FF8B-5F4C-8BBF-ED4DE736661E}"/>
                </c:ext>
              </c:extLst>
            </c:dLbl>
            <c:dLbl>
              <c:idx val="2"/>
              <c:tx>
                <c:strRef>
                  <c:f>'/Users/el1goluj/Documents/ZURICH/PROJECTS/UPMEM/upmem-workloads/Microbenchmarks/AI/[ai_output.xlsx]ai_output (4)'!$J$4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{BCC2A80E-434E-574C-A248-071B6EC4E767}</c15:txfldGUID>
                      <c15:f>'/Users/el1goluj/Documents/ZURICH/PROJECTS/UPMEM/upmem-workloads/Microbenchmarks/AI/[ai_output.xlsx]ai_output (4)'!$J$4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FF8B-5F4C-8BBF-ED4DE736661E}"/>
                </c:ext>
              </c:extLst>
            </c:dLbl>
            <c:dLbl>
              <c:idx val="3"/>
              <c:tx>
                <c:strRef>
                  <c:f>'/Users/el1goluj/Documents/ZURICH/PROJECTS/UPMEM/upmem-workloads/Microbenchmarks/AI/[ai_output.xlsx]ai_output (4)'!$J$5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{AECF242D-F7EA-6243-87A7-2F5052FB5CBB}</c15:txfldGUID>
                      <c15:f>'/Users/el1goluj/Documents/ZURICH/PROJECTS/UPMEM/upmem-workloads/Microbenchmarks/AI/[ai_output.xlsx]ai_output (4)'!$J$5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FF8B-5F4C-8BBF-ED4DE736661E}"/>
                </c:ext>
              </c:extLst>
            </c:dLbl>
            <c:dLbl>
              <c:idx val="4"/>
              <c:tx>
                <c:strRef>
                  <c:f>'/Users/el1goluj/Documents/ZURICH/PROJECTS/UPMEM/upmem-workloads/Microbenchmarks/AI/[ai_output.xlsx]ai_output (4)'!$J$6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{68C6E0B4-8980-C840-9FA9-4E3D3853137C}</c15:txfldGUID>
                      <c15:f>'/Users/el1goluj/Documents/ZURICH/PROJECTS/UPMEM/upmem-workloads/Microbenchmarks/AI/[ai_output.xlsx]ai_output (4)'!$J$6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FF8B-5F4C-8BBF-ED4DE736661E}"/>
                </c:ext>
              </c:extLst>
            </c:dLbl>
            <c:dLbl>
              <c:idx val="5"/>
              <c:tx>
                <c:strRef>
                  <c:f>'/Users/el1goluj/Documents/ZURICH/PROJECTS/UPMEM/upmem-workloads/Microbenchmarks/AI/[ai_output.xlsx]ai_output (4)'!$J$7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{88DA2D1A-0F82-1A46-B98D-4CAEB303C3B0}</c15:txfldGUID>
                      <c15:f>'/Users/el1goluj/Documents/ZURICH/PROJECTS/UPMEM/upmem-workloads/Microbenchmarks/AI/[ai_output.xlsx]ai_output (4)'!$J$7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FF8B-5F4C-8BBF-ED4DE736661E}"/>
                </c:ext>
              </c:extLst>
            </c:dLbl>
            <c:dLbl>
              <c:idx val="6"/>
              <c:tx>
                <c:strRef>
                  <c:f>'/Users/el1goluj/Documents/ZURICH/PROJECTS/UPMEM/upmem-workloads/Microbenchmarks/AI/[ai_output.xlsx]ai_output (4)'!$J$8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{370D06A4-F85E-8B48-9899-FFD786F65782}</c15:txfldGUID>
                      <c15:f>'/Users/el1goluj/Documents/ZURICH/PROJECTS/UPMEM/upmem-workloads/Microbenchmarks/AI/[ai_output.xlsx]ai_output (4)'!$J$8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FF8B-5F4C-8BBF-ED4DE736661E}"/>
                </c:ext>
              </c:extLst>
            </c:dLbl>
            <c:dLbl>
              <c:idx val="7"/>
              <c:tx>
                <c:strRef>
                  <c:f>'/Users/el1goluj/Documents/ZURICH/PROJECTS/UPMEM/upmem-workloads/Microbenchmarks/AI/[ai_output.xlsx]ai_output (4)'!$J$9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{C90F54D0-2475-4949-921D-B049E2254130}</c15:txfldGUID>
                      <c15:f>'/Users/el1goluj/Documents/ZURICH/PROJECTS/UPMEM/upmem-workloads/Microbenchmarks/AI/[ai_output.xlsx]ai_output (4)'!$J$9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FF8B-5F4C-8BBF-ED4DE736661E}"/>
                </c:ext>
              </c:extLst>
            </c:dLbl>
            <c:dLbl>
              <c:idx val="8"/>
              <c:tx>
                <c:strRef>
                  <c:f>'/Users/el1goluj/Documents/ZURICH/PROJECTS/UPMEM/upmem-workloads/Microbenchmarks/AI/[ai_output.xlsx]ai_output (4)'!$J$10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{2AFCAD58-D898-0F4D-947E-F15F0C3B6AE1}</c15:txfldGUID>
                      <c15:f>'/Users/el1goluj/Documents/ZURICH/PROJECTS/UPMEM/upmem-workloads/Microbenchmarks/AI/[ai_output.xlsx]ai_output (4)'!$J$10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FF8B-5F4C-8BBF-ED4DE736661E}"/>
                </c:ext>
              </c:extLst>
            </c:dLbl>
            <c:dLbl>
              <c:idx val="9"/>
              <c:tx>
                <c:strRef>
                  <c:f>'/Users/el1goluj/Documents/ZURICH/PROJECTS/UPMEM/upmem-workloads/Microbenchmarks/AI/[ai_output.xlsx]ai_output (4)'!$J$11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{A30B92BE-EF2B-0A4E-B107-19B1D5607A82}</c15:txfldGUID>
                      <c15:f>'/Users/el1goluj/Documents/ZURICH/PROJECTS/UPMEM/upmem-workloads/Microbenchmarks/AI/[ai_output.xlsx]ai_output (4)'!$J$11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FF8B-5F4C-8BBF-ED4DE736661E}"/>
                </c:ext>
              </c:extLst>
            </c:dLbl>
            <c:dLbl>
              <c:idx val="10"/>
              <c:tx>
                <c:strRef>
                  <c:f>'/Users/el1goluj/Documents/ZURICH/PROJECTS/UPMEM/upmem-workloads/Microbenchmarks/AI/[ai_output.xlsx]ai_output (4)'!$J$12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{A6B37CFC-BB63-1E4C-8927-56F8F30556FA}</c15:txfldGUID>
                      <c15:f>'/Users/el1goluj/Documents/ZURICH/PROJECTS/UPMEM/upmem-workloads/Microbenchmarks/AI/[ai_output.xlsx]ai_output (4)'!$J$12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FF8B-5F4C-8BBF-ED4DE736661E}"/>
                </c:ext>
              </c:extLst>
            </c:dLbl>
            <c:dLbl>
              <c:idx val="11"/>
              <c:tx>
                <c:strRef>
                  <c:f>'/Users/el1goluj/Documents/ZURICH/PROJECTS/UPMEM/upmem-workloads/Microbenchmarks/AI/[ai_output.xlsx]ai_output (4)'!$J$13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{296DA58A-21E7-924F-8D40-A773EEC07B16}</c15:txfldGUID>
                      <c15:f>'/Users/el1goluj/Documents/ZURICH/PROJECTS/UPMEM/upmem-workloads/Microbenchmarks/AI/[ai_output.xlsx]ai_output (4)'!$J$13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FF8B-5F4C-8BBF-ED4DE736661E}"/>
                </c:ext>
              </c:extLst>
            </c:dLbl>
            <c:dLbl>
              <c:idx val="12"/>
              <c:tx>
                <c:strRef>
                  <c:f>'/Users/el1goluj/Documents/ZURICH/PROJECTS/UPMEM/upmem-workloads/Microbenchmarks/AI/[ai_output.xlsx]ai_output (4)'!$J$14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{B42B59D6-085C-FD42-A29C-4653809E3735}</c15:txfldGUID>
                      <c15:f>'/Users/el1goluj/Documents/ZURICH/PROJECTS/UPMEM/upmem-workloads/Microbenchmarks/AI/[ai_output.xlsx]ai_output (4)'!$J$14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FF8B-5F4C-8BBF-ED4DE736661E}"/>
                </c:ext>
              </c:extLst>
            </c:dLbl>
            <c:dLbl>
              <c:idx val="13"/>
              <c:tx>
                <c:strRef>
                  <c:f>'/Users/el1goluj/Documents/ZURICH/PROJECTS/UPMEM/upmem-workloads/Microbenchmarks/AI/[ai_output.xlsx]ai_output (4)'!$J$15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{82A84D89-80F1-A54F-9691-D0ED4319BF7C}</c15:txfldGUID>
                      <c15:f>'/Users/el1goluj/Documents/ZURICH/PROJECTS/UPMEM/upmem-workloads/Microbenchmarks/AI/[ai_output.xlsx]ai_output (4)'!$J$15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FF8B-5F4C-8BBF-ED4DE736661E}"/>
                </c:ext>
              </c:extLst>
            </c:dLbl>
            <c:dLbl>
              <c:idx val="14"/>
              <c:tx>
                <c:strRef>
                  <c:f>'/Users/el1goluj/Documents/ZURICH/PROJECTS/UPMEM/upmem-workloads/Microbenchmarks/AI/[ai_output.xlsx]ai_output (4)'!$J$16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{2CF1B91B-AF0E-1146-BE15-170B23428422}</c15:txfldGUID>
                      <c15:f>'/Users/el1goluj/Documents/ZURICH/PROJECTS/UPMEM/upmem-workloads/Microbenchmarks/AI/[ai_output.xlsx]ai_output (4)'!$J$16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E-FF8B-5F4C-8BBF-ED4DE736661E}"/>
                </c:ext>
              </c:extLst>
            </c:dLbl>
            <c:dLbl>
              <c:idx val="15"/>
              <c:tx>
                <c:strRef>
                  <c:f>'/Users/el1goluj/Documents/ZURICH/PROJECTS/UPMEM/upmem-workloads/Microbenchmarks/AI/[ai_output.xlsx]ai_output (4)'!$J$17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{6D997C06-FAB9-E348-94E2-E793F9700A38}</c15:txfldGUID>
                      <c15:f>'/Users/el1goluj/Documents/ZURICH/PROJECTS/UPMEM/upmem-workloads/Microbenchmarks/AI/[ai_output.xlsx]ai_output (4)'!$J$17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F-FF8B-5F4C-8BBF-ED4DE736661E}"/>
                </c:ext>
              </c:extLst>
            </c:dLbl>
            <c:dLbl>
              <c:idx val="16"/>
              <c:tx>
                <c:strRef>
                  <c:f>'/Users/el1goluj/Documents/ZURICH/PROJECTS/UPMEM/upmem-workloads/Microbenchmarks/AI/[ai_output.xlsx]ai_output (4)'!$J$18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{ECF995C9-50F5-6F40-92C3-9A548EAF00B4}</c15:txfldGUID>
                      <c15:f>'/Users/el1goluj/Documents/ZURICH/PROJECTS/UPMEM/upmem-workloads/Microbenchmarks/AI/[ai_output.xlsx]ai_output (4)'!$J$18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0-FF8B-5F4C-8BBF-ED4DE736661E}"/>
                </c:ext>
              </c:extLst>
            </c:dLbl>
            <c:dLbl>
              <c:idx val="17"/>
              <c:tx>
                <c:strRef>
                  <c:f>'/Users/el1goluj/Documents/ZURICH/PROJECTS/UPMEM/upmem-workloads/Microbenchmarks/AI/[ai_output.xlsx]ai_output (4)'!$J$19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{0E3D70DC-D861-4746-8078-C212E32C6588}</c15:txfldGUID>
                      <c15:f>'/Users/el1goluj/Documents/ZURICH/PROJECTS/UPMEM/upmem-workloads/Microbenchmarks/AI/[ai_output.xlsx]ai_output (4)'!$J$19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1-FF8B-5F4C-8BBF-ED4DE736661E}"/>
                </c:ext>
              </c:extLst>
            </c:dLbl>
            <c:dLbl>
              <c:idx val="18"/>
              <c:tx>
                <c:strRef>
                  <c:f>'/Users/el1goluj/Documents/ZURICH/PROJECTS/UPMEM/upmem-workloads/Microbenchmarks/AI/[ai_output.xlsx]ai_output (4)'!$J$20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{98896E92-3F71-674C-A794-17A8D7830AF6}</c15:txfldGUID>
                      <c15:f>'/Users/el1goluj/Documents/ZURICH/PROJECTS/UPMEM/upmem-workloads/Microbenchmarks/AI/[ai_output.xlsx]ai_output (4)'!$J$20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2-FF8B-5F4C-8BBF-ED4DE736661E}"/>
                </c:ext>
              </c:extLst>
            </c:dLbl>
            <c:dLbl>
              <c:idx val="19"/>
              <c:tx>
                <c:strRef>
                  <c:f>'/Users/el1goluj/Documents/ZURICH/PROJECTS/UPMEM/upmem-workloads/Microbenchmarks/AI/[ai_output.xlsx]ai_output (4)'!$J$21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{413A9D34-B480-0A41-80D4-3D8ABAD6CB21}</c15:txfldGUID>
                      <c15:f>'/Users/el1goluj/Documents/ZURICH/PROJECTS/UPMEM/upmem-workloads/Microbenchmarks/AI/[ai_output.xlsx]ai_output (4)'!$J$21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3-FF8B-5F4C-8BBF-ED4DE736661E}"/>
                </c:ext>
              </c:extLst>
            </c:dLbl>
            <c:dLbl>
              <c:idx val="20"/>
              <c:tx>
                <c:strRef>
                  <c:f>'/Users/el1goluj/Documents/ZURICH/PROJECTS/UPMEM/upmem-workloads/Microbenchmarks/AI/[ai_output.xlsx]ai_output (4)'!$J$22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{CDBF73FC-8EF0-EC42-88CE-51149E059ECD}</c15:txfldGUID>
                      <c15:f>'/Users/el1goluj/Documents/ZURICH/PROJECTS/UPMEM/upmem-workloads/Microbenchmarks/AI/[ai_output.xlsx]ai_output (4)'!$J$22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4-FF8B-5F4C-8BBF-ED4DE736661E}"/>
                </c:ext>
              </c:extLst>
            </c:dLbl>
            <c:dLbl>
              <c:idx val="21"/>
              <c:tx>
                <c:strRef>
                  <c:f>'/Users/el1goluj/Documents/ZURICH/PROJECTS/UPMEM/upmem-workloads/Microbenchmarks/AI/[ai_output.xlsx]ai_output (4)'!$J$23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{FE5210D3-EB70-5E49-BBDF-994BA92AB1FF}</c15:txfldGUID>
                      <c15:f>'/Users/el1goluj/Documents/ZURICH/PROJECTS/UPMEM/upmem-workloads/Microbenchmarks/AI/[ai_output.xlsx]ai_output (4)'!$J$23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5-FF8B-5F4C-8BBF-ED4DE736661E}"/>
                </c:ext>
              </c:extLst>
            </c:dLbl>
            <c:dLbl>
              <c:idx val="22"/>
              <c:tx>
                <c:strRef>
                  <c:f>'/Users/el1goluj/Documents/ZURICH/PROJECTS/UPMEM/upmem-workloads/Microbenchmarks/AI/[ai_output.xlsx]ai_output (4)'!$J$24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{687C79FC-AE04-A44D-868B-6F30F6BF5E70}</c15:txfldGUID>
                      <c15:f>'/Users/el1goluj/Documents/ZURICH/PROJECTS/UPMEM/upmem-workloads/Microbenchmarks/AI/[ai_output.xlsx]ai_output (4)'!$J$24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6-FF8B-5F4C-8BBF-ED4DE736661E}"/>
                </c:ext>
              </c:extLst>
            </c:dLbl>
            <c:dLbl>
              <c:idx val="23"/>
              <c:tx>
                <c:strRef>
                  <c:f>'/Users/el1goluj/Documents/ZURICH/PROJECTS/UPMEM/upmem-workloads/Microbenchmarks/AI/[ai_output.xlsx]ai_output (4)'!$J$25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{FCC5C2E0-7075-B845-B085-1BC8945CD471}</c15:txfldGUID>
                      <c15:f>'/Users/el1goluj/Documents/ZURICH/PROJECTS/UPMEM/upmem-workloads/Microbenchmarks/AI/[ai_output.xlsx]ai_output (4)'!$J$25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7-FF8B-5F4C-8BBF-ED4DE736661E}"/>
                </c:ext>
              </c:extLst>
            </c:dLbl>
            <c:dLbl>
              <c:idx val="24"/>
              <c:tx>
                <c:strRef>
                  <c:f>'/Users/el1goluj/Documents/ZURICH/PROJECTS/UPMEM/upmem-workloads/Microbenchmarks/AI/[ai_output.xlsx]ai_output (4)'!$J$26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{9541DBDD-5107-7547-A11B-2566A2DF2C21}</c15:txfldGUID>
                      <c15:f>'/Users/el1goluj/Documents/ZURICH/PROJECTS/UPMEM/upmem-workloads/Microbenchmarks/AI/[ai_output.xlsx]ai_output (4)'!$J$26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8-FF8B-5F4C-8BBF-ED4DE736661E}"/>
                </c:ext>
              </c:extLst>
            </c:dLbl>
            <c:dLbl>
              <c:idx val="25"/>
              <c:tx>
                <c:strRef>
                  <c:f>'/Users/el1goluj/Documents/ZURICH/PROJECTS/UPMEM/upmem-workloads/Microbenchmarks/AI/[ai_output.xlsx]ai_output (4)'!$J$27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{3081080E-8024-DA42-A8EE-8CA832721A2A}</c15:txfldGUID>
                      <c15:f>'/Users/el1goluj/Documents/ZURICH/PROJECTS/UPMEM/upmem-workloads/Microbenchmarks/AI/[ai_output.xlsx]ai_output (4)'!$J$27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9-FF8B-5F4C-8BBF-ED4DE736661E}"/>
                </c:ext>
              </c:extLst>
            </c:dLbl>
            <c:dLbl>
              <c:idx val="26"/>
              <c:tx>
                <c:strRef>
                  <c:f>'/Users/el1goluj/Documents/ZURICH/PROJECTS/UPMEM/upmem-workloads/Microbenchmarks/AI/[ai_output.xlsx]ai_output (4)'!$J$28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{FC09B1C4-50EF-6047-B29D-10980BF14AAE}</c15:txfldGUID>
                      <c15:f>'/Users/el1goluj/Documents/ZURICH/PROJECTS/UPMEM/upmem-workloads/Microbenchmarks/AI/[ai_output.xlsx]ai_output (4)'!$J$28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A-FF8B-5F4C-8BBF-ED4DE736661E}"/>
                </c:ext>
              </c:extLst>
            </c:dLbl>
            <c:dLbl>
              <c:idx val="27"/>
              <c:tx>
                <c:strRef>
                  <c:f>'/Users/el1goluj/Documents/ZURICH/PROJECTS/UPMEM/upmem-workloads/Microbenchmarks/AI/[ai_output.xlsx]ai_output (4)'!$J$29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{01E98314-BA4E-C742-A26A-2F3E945A58C3}</c15:txfldGUID>
                      <c15:f>'/Users/el1goluj/Documents/ZURICH/PROJECTS/UPMEM/upmem-workloads/Microbenchmarks/AI/[ai_output.xlsx]ai_output (4)'!$J$29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B-FF8B-5F4C-8BBF-ED4DE736661E}"/>
                </c:ext>
              </c:extLst>
            </c:dLbl>
            <c:dLbl>
              <c:idx val="28"/>
              <c:tx>
                <c:strRef>
                  <c:f>'/Users/el1goluj/Documents/ZURICH/PROJECTS/UPMEM/upmem-workloads/Microbenchmarks/AI/[ai_output.xlsx]ai_output (4)'!$J$30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{86C428A6-CFA5-B94A-A6F4-D302CD726BE0}</c15:txfldGUID>
                      <c15:f>'/Users/el1goluj/Documents/ZURICH/PROJECTS/UPMEM/upmem-workloads/Microbenchmarks/AI/[ai_output.xlsx]ai_output (4)'!$J$30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C-FF8B-5F4C-8BBF-ED4DE736661E}"/>
                </c:ext>
              </c:extLst>
            </c:dLbl>
            <c:dLbl>
              <c:idx val="29"/>
              <c:tx>
                <c:strRef>
                  <c:f>'/Users/el1goluj/Documents/ZURICH/PROJECTS/UPMEM/upmem-workloads/Microbenchmarks/AI/[ai_output.xlsx]ai_output (4)'!$J$31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{6F33F99E-9635-6C45-822D-69987394B8D1}</c15:txfldGUID>
                      <c15:f>'/Users/el1goluj/Documents/ZURICH/PROJECTS/UPMEM/upmem-workloads/Microbenchmarks/AI/[ai_output.xlsx]ai_output (4)'!$J$31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D-FF8B-5F4C-8BBF-ED4DE736661E}"/>
                </c:ext>
              </c:extLst>
            </c:dLbl>
            <c:dLbl>
              <c:idx val="30"/>
              <c:tx>
                <c:strRef>
                  <c:f>'/Users/el1goluj/Documents/ZURICH/PROJECTS/UPMEM/upmem-workloads/Microbenchmarks/AI/[ai_output.xlsx]ai_output (4)'!$J$32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{BC238CEC-EA6F-CF43-B67C-376804F9F26B}</c15:txfldGUID>
                      <c15:f>'/Users/el1goluj/Documents/ZURICH/PROJECTS/UPMEM/upmem-workloads/Microbenchmarks/AI/[ai_output.xlsx]ai_output (4)'!$J$32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E-FF8B-5F4C-8BBF-ED4DE736661E}"/>
                </c:ext>
              </c:extLst>
            </c:dLbl>
            <c:dLbl>
              <c:idx val="31"/>
              <c:tx>
                <c:strRef>
                  <c:f>'/Users/el1goluj/Documents/ZURICH/PROJECTS/UPMEM/upmem-workloads/Microbenchmarks/AI/[ai_output.xlsx]ai_output (4)'!$J$33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{88454B30-3A3E-0641-8B83-618F58568BAB}</c15:txfldGUID>
                      <c15:f>'/Users/el1goluj/Documents/ZURICH/PROJECTS/UPMEM/upmem-workloads/Microbenchmarks/AI/[ai_output.xlsx]ai_output (4)'!$J$33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F-FF8B-5F4C-8BBF-ED4DE736661E}"/>
                </c:ext>
              </c:extLst>
            </c:dLbl>
            <c:dLbl>
              <c:idx val="32"/>
              <c:tx>
                <c:strRef>
                  <c:f>'/Users/el1goluj/Documents/ZURICH/PROJECTS/UPMEM/upmem-workloads/Microbenchmarks/AI/[ai_output.xlsx]ai_output (4)'!$J$34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{64B9F4E3-DDFA-EA4B-A622-4F5A5F3EE002}</c15:txfldGUID>
                      <c15:f>'/Users/el1goluj/Documents/ZURICH/PROJECTS/UPMEM/upmem-workloads/Microbenchmarks/AI/[ai_output.xlsx]ai_output (4)'!$J$34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0-FF8B-5F4C-8BBF-ED4DE736661E}"/>
                </c:ext>
              </c:extLst>
            </c:dLbl>
            <c:dLbl>
              <c:idx val="33"/>
              <c:tx>
                <c:strRef>
                  <c:f>'/Users/el1goluj/Documents/ZURICH/PROJECTS/UPMEM/upmem-workloads/Microbenchmarks/AI/[ai_output.xlsx]ai_output (4)'!$J$35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{783B4765-97B8-2A49-82D9-C0F970C4ACB5}</c15:txfldGUID>
                      <c15:f>'/Users/el1goluj/Documents/ZURICH/PROJECTS/UPMEM/upmem-workloads/Microbenchmarks/AI/[ai_output.xlsx]ai_output (4)'!$J$35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1-FF8B-5F4C-8BBF-ED4DE736661E}"/>
                </c:ext>
              </c:extLst>
            </c:dLbl>
            <c:dLbl>
              <c:idx val="34"/>
              <c:tx>
                <c:strRef>
                  <c:f>'/Users/el1goluj/Documents/ZURICH/PROJECTS/UPMEM/upmem-workloads/Microbenchmarks/AI/[ai_output.xlsx]ai_output (4)'!$J$36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{EEC928E7-E0D9-0146-BC43-E658948B53C3}</c15:txfldGUID>
                      <c15:f>'/Users/el1goluj/Documents/ZURICH/PROJECTS/UPMEM/upmem-workloads/Microbenchmarks/AI/[ai_output.xlsx]ai_output (4)'!$J$36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2-FF8B-5F4C-8BBF-ED4DE736661E}"/>
                </c:ext>
              </c:extLst>
            </c:dLbl>
            <c:dLbl>
              <c:idx val="35"/>
              <c:tx>
                <c:strRef>
                  <c:f>'/Users/el1goluj/Documents/ZURICH/PROJECTS/UPMEM/upmem-workloads/Microbenchmarks/AI/[ai_output.xlsx]ai_output (4)'!$J$37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{1F783B47-022D-A842-98C2-D69C7588E5A8}</c15:txfldGUID>
                      <c15:f>'/Users/el1goluj/Documents/ZURICH/PROJECTS/UPMEM/upmem-workloads/Microbenchmarks/AI/[ai_output.xlsx]ai_output (4)'!$J$37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3-FF8B-5F4C-8BBF-ED4DE736661E}"/>
                </c:ext>
              </c:extLst>
            </c:dLbl>
            <c:dLbl>
              <c:idx val="36"/>
              <c:tx>
                <c:strRef>
                  <c:f>'/Users/el1goluj/Documents/ZURICH/PROJECTS/UPMEM/upmem-workloads/Microbenchmarks/AI/[ai_output.xlsx]ai_output (4)'!$J$38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{DBFFE255-CBAA-004D-AE9F-FEF4156F4EA0}</c15:txfldGUID>
                      <c15:f>'/Users/el1goluj/Documents/ZURICH/PROJECTS/UPMEM/upmem-workloads/Microbenchmarks/AI/[ai_output.xlsx]ai_output (4)'!$J$38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4-FF8B-5F4C-8BBF-ED4DE736661E}"/>
                </c:ext>
              </c:extLst>
            </c:dLbl>
            <c:dLbl>
              <c:idx val="37"/>
              <c:tx>
                <c:strRef>
                  <c:f>'/Users/el1goluj/Documents/ZURICH/PROJECTS/UPMEM/upmem-workloads/Microbenchmarks/AI/[ai_output.xlsx]ai_output (4)'!$J$39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{E33B5705-5C25-A74D-A099-2FE0BF006078}</c15:txfldGUID>
                      <c15:f>'/Users/el1goluj/Documents/ZURICH/PROJECTS/UPMEM/upmem-workloads/Microbenchmarks/AI/[ai_output.xlsx]ai_output (4)'!$J$39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5-FF8B-5F4C-8BBF-ED4DE736661E}"/>
                </c:ext>
              </c:extLst>
            </c:dLbl>
            <c:dLbl>
              <c:idx val="38"/>
              <c:tx>
                <c:strRef>
                  <c:f>'/Users/el1goluj/Documents/ZURICH/PROJECTS/UPMEM/upmem-workloads/Microbenchmarks/AI/[ai_output.xlsx]ai_output (4)'!$J$40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{CDDC3BA6-4276-AB4E-AFE8-7CF0D75E89AB}</c15:txfldGUID>
                      <c15:f>'/Users/el1goluj/Documents/ZURICH/PROJECTS/UPMEM/upmem-workloads/Microbenchmarks/AI/[ai_output.xlsx]ai_output (4)'!$J$40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6-FF8B-5F4C-8BBF-ED4DE736661E}"/>
                </c:ext>
              </c:extLst>
            </c:dLbl>
            <c:dLbl>
              <c:idx val="39"/>
              <c:tx>
                <c:strRef>
                  <c:f>'/Users/el1goluj/Documents/ZURICH/PROJECTS/UPMEM/upmem-workloads/Microbenchmarks/AI/[ai_output.xlsx]ai_output (4)'!$J$41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{7AE75626-072B-374A-88DE-D5A40647385E}</c15:txfldGUID>
                      <c15:f>'/Users/el1goluj/Documents/ZURICH/PROJECTS/UPMEM/upmem-workloads/Microbenchmarks/AI/[ai_output.xlsx]ai_output (4)'!$J$41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7-FF8B-5F4C-8BBF-ED4DE736661E}"/>
                </c:ext>
              </c:extLst>
            </c:dLbl>
            <c:dLbl>
              <c:idx val="40"/>
              <c:tx>
                <c:strRef>
                  <c:f>'/Users/el1goluj/Documents/ZURICH/PROJECTS/UPMEM/upmem-workloads/Microbenchmarks/AI/[ai_output.xlsx]ai_output (4)'!$J$42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{B11E06E1-A925-924D-B2D2-2DB8D5A609D6}</c15:txfldGUID>
                      <c15:f>'/Users/el1goluj/Documents/ZURICH/PROJECTS/UPMEM/upmem-workloads/Microbenchmarks/AI/[ai_output.xlsx]ai_output (4)'!$J$42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8-FF8B-5F4C-8BBF-ED4DE736661E}"/>
                </c:ext>
              </c:extLst>
            </c:dLbl>
            <c:dLbl>
              <c:idx val="41"/>
              <c:tx>
                <c:strRef>
                  <c:f>'/Users/el1goluj/Documents/ZURICH/PROJECTS/UPMEM/upmem-workloads/Microbenchmarks/AI/[ai_output.xlsx]ai_output (4)'!$J$43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{7DD0469B-C1BF-FB44-B222-B2E118676285}</c15:txfldGUID>
                      <c15:f>'/Users/el1goluj/Documents/ZURICH/PROJECTS/UPMEM/upmem-workloads/Microbenchmarks/AI/[ai_output.xlsx]ai_output (4)'!$J$43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9-FF8B-5F4C-8BBF-ED4DE736661E}"/>
                </c:ext>
              </c:extLst>
            </c:dLbl>
            <c:dLbl>
              <c:idx val="42"/>
              <c:tx>
                <c:strRef>
                  <c:f>'/Users/el1goluj/Documents/ZURICH/PROJECTS/UPMEM/upmem-workloads/Microbenchmarks/AI/[ai_output.xlsx]ai_output (4)'!$J$44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{14F2AF9D-A35C-F442-B2F6-B04E9D039EB9}</c15:txfldGUID>
                      <c15:f>'/Users/el1goluj/Documents/ZURICH/PROJECTS/UPMEM/upmem-workloads/Microbenchmarks/AI/[ai_output.xlsx]ai_output (4)'!$J$44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A-FF8B-5F4C-8BBF-ED4DE736661E}"/>
                </c:ext>
              </c:extLst>
            </c:dLbl>
            <c:dLbl>
              <c:idx val="43"/>
              <c:tx>
                <c:strRef>
                  <c:f>'/Users/el1goluj/Documents/ZURICH/PROJECTS/UPMEM/upmem-workloads/Microbenchmarks/AI/[ai_output.xlsx]ai_output (4)'!$J$45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{483263E2-A119-674F-915F-B83A7D45B329}</c15:txfldGUID>
                      <c15:f>'/Users/el1goluj/Documents/ZURICH/PROJECTS/UPMEM/upmem-workloads/Microbenchmarks/AI/[ai_output.xlsx]ai_output (4)'!$J$45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B-FF8B-5F4C-8BBF-ED4DE736661E}"/>
                </c:ext>
              </c:extLst>
            </c:dLbl>
            <c:dLbl>
              <c:idx val="44"/>
              <c:tx>
                <c:strRef>
                  <c:f>'/Users/el1goluj/Documents/ZURICH/PROJECTS/UPMEM/upmem-workloads/Microbenchmarks/AI/[ai_output.xlsx]ai_output (4)'!$J$46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{67EA4898-8212-3F4D-BA33-9B2B7EB7F930}</c15:txfldGUID>
                      <c15:f>'/Users/el1goluj/Documents/ZURICH/PROJECTS/UPMEM/upmem-workloads/Microbenchmarks/AI/[ai_output.xlsx]ai_output (4)'!$J$46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C-FF8B-5F4C-8BBF-ED4DE736661E}"/>
                </c:ext>
              </c:extLst>
            </c:dLbl>
            <c:dLbl>
              <c:idx val="45"/>
              <c:tx>
                <c:strRef>
                  <c:f>'/Users/el1goluj/Documents/ZURICH/PROJECTS/UPMEM/upmem-workloads/Microbenchmarks/AI/[ai_output.xlsx]ai_output (4)'!$J$47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{CF2BD5B7-F5F2-D94B-A80F-62C20880A22A}</c15:txfldGUID>
                      <c15:f>'/Users/el1goluj/Documents/ZURICH/PROJECTS/UPMEM/upmem-workloads/Microbenchmarks/AI/[ai_output.xlsx]ai_output (4)'!$J$47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D-FF8B-5F4C-8BBF-ED4DE736661E}"/>
                </c:ext>
              </c:extLst>
            </c:dLbl>
            <c:dLbl>
              <c:idx val="46"/>
              <c:tx>
                <c:strRef>
                  <c:f>'/Users/el1goluj/Documents/ZURICH/PROJECTS/UPMEM/upmem-workloads/Microbenchmarks/AI/[ai_output.xlsx]ai_output (4)'!$J$48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{C6B5BF05-5D73-2D45-9B6C-8FC01857B32D}</c15:txfldGUID>
                      <c15:f>'/Users/el1goluj/Documents/ZURICH/PROJECTS/UPMEM/upmem-workloads/Microbenchmarks/AI/[ai_output.xlsx]ai_output (4)'!$J$48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E-FF8B-5F4C-8BBF-ED4DE736661E}"/>
                </c:ext>
              </c:extLst>
            </c:dLbl>
            <c:dLbl>
              <c:idx val="47"/>
              <c:tx>
                <c:strRef>
                  <c:f>'/Users/el1goluj/Documents/ZURICH/PROJECTS/UPMEM/upmem-workloads/Microbenchmarks/AI/[ai_output.xlsx]ai_output (4)'!$J$49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{0001778B-BA81-3E44-8A99-2BD998D99BC3}</c15:txfldGUID>
                      <c15:f>'/Users/el1goluj/Documents/ZURICH/PROJECTS/UPMEM/upmem-workloads/Microbenchmarks/AI/[ai_output.xlsx]ai_output (4)'!$J$49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2F-FF8B-5F4C-8BBF-ED4DE736661E}"/>
                </c:ext>
              </c:extLst>
            </c:dLbl>
            <c:dLbl>
              <c:idx val="48"/>
              <c:tx>
                <c:strRef>
                  <c:f>'/Users/el1goluj/Documents/ZURICH/PROJECTS/UPMEM/upmem-workloads/Microbenchmarks/AI/[ai_output.xlsx]ai_output (4)'!$J$50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{3F7FFD3E-B9EE-C144-A553-5FACF172C91D}</c15:txfldGUID>
                      <c15:f>'/Users/el1goluj/Documents/ZURICH/PROJECTS/UPMEM/upmem-workloads/Microbenchmarks/AI/[ai_output.xlsx]ai_output (4)'!$J$50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0-FF8B-5F4C-8BBF-ED4DE736661E}"/>
                </c:ext>
              </c:extLst>
            </c:dLbl>
            <c:dLbl>
              <c:idx val="49"/>
              <c:tx>
                <c:strRef>
                  <c:f>'/Users/el1goluj/Documents/ZURICH/PROJECTS/UPMEM/upmem-workloads/Microbenchmarks/AI/[ai_output.xlsx]ai_output (4)'!$J$51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{AEF5A4BB-3F22-784B-89F8-241386E554AB}</c15:txfldGUID>
                      <c15:f>'/Users/el1goluj/Documents/ZURICH/PROJECTS/UPMEM/upmem-workloads/Microbenchmarks/AI/[ai_output.xlsx]ai_output (4)'!$J$51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1-FF8B-5F4C-8BBF-ED4DE736661E}"/>
                </c:ext>
              </c:extLst>
            </c:dLbl>
            <c:dLbl>
              <c:idx val="50"/>
              <c:tx>
                <c:strRef>
                  <c:f>'/Users/el1goluj/Documents/ZURICH/PROJECTS/UPMEM/upmem-workloads/Microbenchmarks/AI/[ai_output.xlsx]ai_output (4)'!$J$52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{31BDEA22-CDE9-B24E-8E5A-26595AB1B8ED}</c15:txfldGUID>
                      <c15:f>'/Users/el1goluj/Documents/ZURICH/PROJECTS/UPMEM/upmem-workloads/Microbenchmarks/AI/[ai_output.xlsx]ai_output (4)'!$J$52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2-FF8B-5F4C-8BBF-ED4DE736661E}"/>
                </c:ext>
              </c:extLst>
            </c:dLbl>
            <c:dLbl>
              <c:idx val="51"/>
              <c:tx>
                <c:strRef>
                  <c:f>'/Users/el1goluj/Documents/ZURICH/PROJECTS/UPMEM/upmem-workloads/Microbenchmarks/AI/[ai_output.xlsx]ai_output (4)'!$J$53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{320AD58A-AF4F-DE4B-8AC7-21B937C76867}</c15:txfldGUID>
                      <c15:f>'/Users/el1goluj/Documents/ZURICH/PROJECTS/UPMEM/upmem-workloads/Microbenchmarks/AI/[ai_output.xlsx]ai_output (4)'!$J$53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3-FF8B-5F4C-8BBF-ED4DE736661E}"/>
                </c:ext>
              </c:extLst>
            </c:dLbl>
            <c:dLbl>
              <c:idx val="52"/>
              <c:tx>
                <c:strRef>
                  <c:f>'/Users/el1goluj/Documents/ZURICH/PROJECTS/UPMEM/upmem-workloads/Microbenchmarks/AI/[ai_output.xlsx]ai_output (4)'!$J$54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{1A4F6C0C-086C-0E47-95B8-7BD12CC8155D}</c15:txfldGUID>
                      <c15:f>'/Users/el1goluj/Documents/ZURICH/PROJECTS/UPMEM/upmem-workloads/Microbenchmarks/AI/[ai_output.xlsx]ai_output (4)'!$J$54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4-FF8B-5F4C-8BBF-ED4DE736661E}"/>
                </c:ext>
              </c:extLst>
            </c:dLbl>
            <c:dLbl>
              <c:idx val="53"/>
              <c:tx>
                <c:strRef>
                  <c:f>'/Users/el1goluj/Documents/ZURICH/PROJECTS/UPMEM/upmem-workloads/Microbenchmarks/AI/[ai_output.xlsx]ai_output (4)'!$J$55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{EC2BCACE-38C7-3440-8A6B-4CDDEA6BBF3B}</c15:txfldGUID>
                      <c15:f>'/Users/el1goluj/Documents/ZURICH/PROJECTS/UPMEM/upmem-workloads/Microbenchmarks/AI/[ai_output.xlsx]ai_output (4)'!$J$55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5-FF8B-5F4C-8BBF-ED4DE736661E}"/>
                </c:ext>
              </c:extLst>
            </c:dLbl>
            <c:dLbl>
              <c:idx val="54"/>
              <c:tx>
                <c:strRef>
                  <c:f>'/Users/el1goluj/Documents/ZURICH/PROJECTS/UPMEM/upmem-workloads/Microbenchmarks/AI/[ai_output.xlsx]ai_output (4)'!$J$56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{7D95E58B-D862-8744-B661-00E52917E86B}</c15:txfldGUID>
                      <c15:f>'/Users/el1goluj/Documents/ZURICH/PROJECTS/UPMEM/upmem-workloads/Microbenchmarks/AI/[ai_output.xlsx]ai_output (4)'!$J$56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6-FF8B-5F4C-8BBF-ED4DE736661E}"/>
                </c:ext>
              </c:extLst>
            </c:dLbl>
            <c:dLbl>
              <c:idx val="55"/>
              <c:tx>
                <c:strRef>
                  <c:f>'/Users/el1goluj/Documents/ZURICH/PROJECTS/UPMEM/upmem-workloads/Microbenchmarks/AI/[ai_output.xlsx]ai_output (4)'!$J$57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{54C8E9EF-924C-A941-9BB1-5D6F925B7A11}</c15:txfldGUID>
                      <c15:f>'/Users/el1goluj/Documents/ZURICH/PROJECTS/UPMEM/upmem-workloads/Microbenchmarks/AI/[ai_output.xlsx]ai_output (4)'!$J$57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7-FF8B-5F4C-8BBF-ED4DE736661E}"/>
                </c:ext>
              </c:extLst>
            </c:dLbl>
            <c:dLbl>
              <c:idx val="56"/>
              <c:tx>
                <c:strRef>
                  <c:f>'/Users/el1goluj/Documents/ZURICH/PROJECTS/UPMEM/upmem-workloads/Microbenchmarks/AI/[ai_output.xlsx]ai_output (4)'!$J$58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{52CCB4A1-7775-0E4D-9AC2-B981400BF224}</c15:txfldGUID>
                      <c15:f>'/Users/el1goluj/Documents/ZURICH/PROJECTS/UPMEM/upmem-workloads/Microbenchmarks/AI/[ai_output.xlsx]ai_output (4)'!$J$58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8-FF8B-5F4C-8BBF-ED4DE736661E}"/>
                </c:ext>
              </c:extLst>
            </c:dLbl>
            <c:dLbl>
              <c:idx val="57"/>
              <c:tx>
                <c:strRef>
                  <c:f>'/Users/el1goluj/Documents/ZURICH/PROJECTS/UPMEM/upmem-workloads/Microbenchmarks/AI/[ai_output.xlsx]ai_output (4)'!$J$59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{454C53D7-B45B-E941-B1EE-527C213D7D41}</c15:txfldGUID>
                      <c15:f>'/Users/el1goluj/Documents/ZURICH/PROJECTS/UPMEM/upmem-workloads/Microbenchmarks/AI/[ai_output.xlsx]ai_output (4)'!$J$59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9-FF8B-5F4C-8BBF-ED4DE736661E}"/>
                </c:ext>
              </c:extLst>
            </c:dLbl>
            <c:dLbl>
              <c:idx val="58"/>
              <c:tx>
                <c:strRef>
                  <c:f>'/Users/el1goluj/Documents/ZURICH/PROJECTS/UPMEM/upmem-workloads/Microbenchmarks/AI/[ai_output.xlsx]ai_output (4)'!$J$60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{52D7DBBC-5251-E94A-82CC-F3F322C2FE1E}</c15:txfldGUID>
                      <c15:f>'/Users/el1goluj/Documents/ZURICH/PROJECTS/UPMEM/upmem-workloads/Microbenchmarks/AI/[ai_output.xlsx]ai_output (4)'!$J$60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A-FF8B-5F4C-8BBF-ED4DE736661E}"/>
                </c:ext>
              </c:extLst>
            </c:dLbl>
            <c:dLbl>
              <c:idx val="59"/>
              <c:tx>
                <c:strRef>
                  <c:f>'/Users/el1goluj/Documents/ZURICH/PROJECTS/UPMEM/upmem-workloads/Microbenchmarks/AI/[ai_output.xlsx]ai_output (4)'!$J$61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{D365B29B-C5E4-744F-BCAB-32D71A55292A}</c15:txfldGUID>
                      <c15:f>'/Users/el1goluj/Documents/ZURICH/PROJECTS/UPMEM/upmem-workloads/Microbenchmarks/AI/[ai_output.xlsx]ai_output (4)'!$J$61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B-FF8B-5F4C-8BBF-ED4DE736661E}"/>
                </c:ext>
              </c:extLst>
            </c:dLbl>
            <c:dLbl>
              <c:idx val="60"/>
              <c:tx>
                <c:strRef>
                  <c:f>'/Users/el1goluj/Documents/ZURICH/PROJECTS/UPMEM/upmem-workloads/Microbenchmarks/AI/[ai_output.xlsx]ai_output (4)'!$J$62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{DA387491-73BF-1541-A702-1313FFC6B30A}</c15:txfldGUID>
                      <c15:f>'/Users/el1goluj/Documents/ZURICH/PROJECTS/UPMEM/upmem-workloads/Microbenchmarks/AI/[ai_output.xlsx]ai_output (4)'!$J$62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C-FF8B-5F4C-8BBF-ED4DE736661E}"/>
                </c:ext>
              </c:extLst>
            </c:dLbl>
            <c:dLbl>
              <c:idx val="61"/>
              <c:tx>
                <c:strRef>
                  <c:f>'/Users/el1goluj/Documents/ZURICH/PROJECTS/UPMEM/upmem-workloads/Microbenchmarks/AI/[ai_output.xlsx]ai_output (4)'!$J$63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{615102D4-C837-754C-8DA3-A3DDD3BE5E53}</c15:txfldGUID>
                      <c15:f>'/Users/el1goluj/Documents/ZURICH/PROJECTS/UPMEM/upmem-workloads/Microbenchmarks/AI/[ai_output.xlsx]ai_output (4)'!$J$63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D-FF8B-5F4C-8BBF-ED4DE736661E}"/>
                </c:ext>
              </c:extLst>
            </c:dLbl>
            <c:dLbl>
              <c:idx val="62"/>
              <c:tx>
                <c:strRef>
                  <c:f>'/Users/el1goluj/Documents/ZURICH/PROJECTS/UPMEM/upmem-workloads/Microbenchmarks/AI/[ai_output.xlsx]ai_output (4)'!$J$64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{589E744B-EA49-5740-8C54-784BDE04CF99}</c15:txfldGUID>
                      <c15:f>'/Users/el1goluj/Documents/ZURICH/PROJECTS/UPMEM/upmem-workloads/Microbenchmarks/AI/[ai_output.xlsx]ai_output (4)'!$J$64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E-FF8B-5F4C-8BBF-ED4DE736661E}"/>
                </c:ext>
              </c:extLst>
            </c:dLbl>
            <c:dLbl>
              <c:idx val="63"/>
              <c:tx>
                <c:strRef>
                  <c:f>'/Users/el1goluj/Documents/ZURICH/PROJECTS/UPMEM/upmem-workloads/Microbenchmarks/AI/[ai_output.xlsx]ai_output (4)'!$J$65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{9E8EEC57-AAD1-AB41-BA4C-D8B848D731C8}</c15:txfldGUID>
                      <c15:f>'/Users/el1goluj/Documents/ZURICH/PROJECTS/UPMEM/upmem-workloads/Microbenchmarks/AI/[ai_output.xlsx]ai_output (4)'!$J$65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3F-FF8B-5F4C-8BBF-ED4DE736661E}"/>
                </c:ext>
              </c:extLst>
            </c:dLbl>
            <c:dLbl>
              <c:idx val="64"/>
              <c:tx>
                <c:strRef>
                  <c:f>'/Users/el1goluj/Documents/ZURICH/PROJECTS/UPMEM/upmem-workloads/Microbenchmarks/AI/[ai_output.xlsx]ai_output (4)'!$J$66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{64043788-B5D7-174E-9472-B4521B731ADD}</c15:txfldGUID>
                      <c15:f>'/Users/el1goluj/Documents/ZURICH/PROJECTS/UPMEM/upmem-workloads/Microbenchmarks/AI/[ai_output.xlsx]ai_output (4)'!$J$66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0-FF8B-5F4C-8BBF-ED4DE736661E}"/>
                </c:ext>
              </c:extLst>
            </c:dLbl>
            <c:dLbl>
              <c:idx val="65"/>
              <c:tx>
                <c:strRef>
                  <c:f>'/Users/el1goluj/Documents/ZURICH/PROJECTS/UPMEM/upmem-workloads/Microbenchmarks/AI/[ai_output.xlsx]ai_output (4)'!$J$67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{677FD0A7-385E-4A46-B924-103093B4F544}</c15:txfldGUID>
                      <c15:f>'/Users/el1goluj/Documents/ZURICH/PROJECTS/UPMEM/upmem-workloads/Microbenchmarks/AI/[ai_output.xlsx]ai_output (4)'!$J$67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1-FF8B-5F4C-8BBF-ED4DE736661E}"/>
                </c:ext>
              </c:extLst>
            </c:dLbl>
            <c:dLbl>
              <c:idx val="66"/>
              <c:tx>
                <c:strRef>
                  <c:f>'/Users/el1goluj/Documents/ZURICH/PROJECTS/UPMEM/upmem-workloads/Microbenchmarks/AI/[ai_output.xlsx]ai_output (4)'!$J$68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{D16BAA04-864C-D344-82A8-C21D7A5A3E7C}</c15:txfldGUID>
                      <c15:f>'/Users/el1goluj/Documents/ZURICH/PROJECTS/UPMEM/upmem-workloads/Microbenchmarks/AI/[ai_output.xlsx]ai_output (4)'!$J$68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2-FF8B-5F4C-8BBF-ED4DE736661E}"/>
                </c:ext>
              </c:extLst>
            </c:dLbl>
            <c:dLbl>
              <c:idx val="67"/>
              <c:tx>
                <c:strRef>
                  <c:f>'/Users/el1goluj/Documents/ZURICH/PROJECTS/UPMEM/upmem-workloads/Microbenchmarks/AI/[ai_output.xlsx]ai_output (4)'!$J$69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{AE84F3A1-BC1E-C745-AAF5-A25B53510B29}</c15:txfldGUID>
                      <c15:f>'/Users/el1goluj/Documents/ZURICH/PROJECTS/UPMEM/upmem-workloads/Microbenchmarks/AI/[ai_output.xlsx]ai_output (4)'!$J$69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3-FF8B-5F4C-8BBF-ED4DE736661E}"/>
                </c:ext>
              </c:extLst>
            </c:dLbl>
            <c:dLbl>
              <c:idx val="68"/>
              <c:tx>
                <c:strRef>
                  <c:f>'/Users/el1goluj/Documents/ZURICH/PROJECTS/UPMEM/upmem-workloads/Microbenchmarks/AI/[ai_output.xlsx]ai_output (4)'!$J$70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{93AFFB9E-9A86-3D42-B800-382B3CCACEC2}</c15:txfldGUID>
                      <c15:f>'/Users/el1goluj/Documents/ZURICH/PROJECTS/UPMEM/upmem-workloads/Microbenchmarks/AI/[ai_output.xlsx]ai_output (4)'!$J$70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4-FF8B-5F4C-8BBF-ED4DE736661E}"/>
                </c:ext>
              </c:extLst>
            </c:dLbl>
            <c:dLbl>
              <c:idx val="69"/>
              <c:tx>
                <c:strRef>
                  <c:f>'/Users/el1goluj/Documents/ZURICH/PROJECTS/UPMEM/upmem-workloads/Microbenchmarks/AI/[ai_output.xlsx]ai_output (4)'!$J$71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{2D1E37E5-1BFE-3A46-A562-EE9B30BC306D}</c15:txfldGUID>
                      <c15:f>'/Users/el1goluj/Documents/ZURICH/PROJECTS/UPMEM/upmem-workloads/Microbenchmarks/AI/[ai_output.xlsx]ai_output (4)'!$J$71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5-FF8B-5F4C-8BBF-ED4DE736661E}"/>
                </c:ext>
              </c:extLst>
            </c:dLbl>
            <c:dLbl>
              <c:idx val="70"/>
              <c:tx>
                <c:strRef>
                  <c:f>'/Users/el1goluj/Documents/ZURICH/PROJECTS/UPMEM/upmem-workloads/Microbenchmarks/AI/[ai_output.xlsx]ai_output (4)'!$J$72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{434D6901-8B99-284D-AC23-1ECB69AF23AD}</c15:txfldGUID>
                      <c15:f>'/Users/el1goluj/Documents/ZURICH/PROJECTS/UPMEM/upmem-workloads/Microbenchmarks/AI/[ai_output.xlsx]ai_output (4)'!$J$72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6-FF8B-5F4C-8BBF-ED4DE736661E}"/>
                </c:ext>
              </c:extLst>
            </c:dLbl>
            <c:dLbl>
              <c:idx val="71"/>
              <c:tx>
                <c:strRef>
                  <c:f>'/Users/el1goluj/Documents/ZURICH/PROJECTS/UPMEM/upmem-workloads/Microbenchmarks/AI/[ai_output.xlsx]ai_output (4)'!$J$73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{2E1154E1-CC18-9343-9E71-96E215EE74C7}</c15:txfldGUID>
                      <c15:f>'/Users/el1goluj/Documents/ZURICH/PROJECTS/UPMEM/upmem-workloads/Microbenchmarks/AI/[ai_output.xlsx]ai_output (4)'!$J$73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7-FF8B-5F4C-8BBF-ED4DE736661E}"/>
                </c:ext>
              </c:extLst>
            </c:dLbl>
            <c:dLbl>
              <c:idx val="72"/>
              <c:tx>
                <c:strRef>
                  <c:f>'/Users/el1goluj/Documents/ZURICH/PROJECTS/UPMEM/upmem-workloads/Microbenchmarks/AI/[ai_output.xlsx]ai_output (4)'!$J$74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{5426B005-08EA-0446-8082-8603FC86A8B0}</c15:txfldGUID>
                      <c15:f>'/Users/el1goluj/Documents/ZURICH/PROJECTS/UPMEM/upmem-workloads/Microbenchmarks/AI/[ai_output.xlsx]ai_output (4)'!$J$74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8-FF8B-5F4C-8BBF-ED4DE736661E}"/>
                </c:ext>
              </c:extLst>
            </c:dLbl>
            <c:dLbl>
              <c:idx val="73"/>
              <c:tx>
                <c:strRef>
                  <c:f>'/Users/el1goluj/Documents/ZURICH/PROJECTS/UPMEM/upmem-workloads/Microbenchmarks/AI/[ai_output.xlsx]ai_output (4)'!$J$75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{78F09AFB-6E2B-E04E-95F2-20CAE086D732}</c15:txfldGUID>
                      <c15:f>'/Users/el1goluj/Documents/ZURICH/PROJECTS/UPMEM/upmem-workloads/Microbenchmarks/AI/[ai_output.xlsx]ai_output (4)'!$J$75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9-FF8B-5F4C-8BBF-ED4DE736661E}"/>
                </c:ext>
              </c:extLst>
            </c:dLbl>
            <c:dLbl>
              <c:idx val="74"/>
              <c:tx>
                <c:strRef>
                  <c:f>'/Users/el1goluj/Documents/ZURICH/PROJECTS/UPMEM/upmem-workloads/Microbenchmarks/AI/[ai_output.xlsx]ai_output (4)'!$J$76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{0B7DC9B9-BD84-4948-8229-9F8BEA4FD54C}</c15:txfldGUID>
                      <c15:f>'/Users/el1goluj/Documents/ZURICH/PROJECTS/UPMEM/upmem-workloads/Microbenchmarks/AI/[ai_output.xlsx]ai_output (4)'!$J$76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A-FF8B-5F4C-8BBF-ED4DE736661E}"/>
                </c:ext>
              </c:extLst>
            </c:dLbl>
            <c:dLbl>
              <c:idx val="75"/>
              <c:tx>
                <c:strRef>
                  <c:f>'/Users/el1goluj/Documents/ZURICH/PROJECTS/UPMEM/upmem-workloads/Microbenchmarks/AI/[ai_output.xlsx]ai_output (4)'!$J$77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{0E9EECEF-360E-D942-85AF-90DDC1E53688}</c15:txfldGUID>
                      <c15:f>'/Users/el1goluj/Documents/ZURICH/PROJECTS/UPMEM/upmem-workloads/Microbenchmarks/AI/[ai_output.xlsx]ai_output (4)'!$J$77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B-FF8B-5F4C-8BBF-ED4DE736661E}"/>
                </c:ext>
              </c:extLst>
            </c:dLbl>
            <c:dLbl>
              <c:idx val="76"/>
              <c:tx>
                <c:strRef>
                  <c:f>'/Users/el1goluj/Documents/ZURICH/PROJECTS/UPMEM/upmem-workloads/Microbenchmarks/AI/[ai_output.xlsx]ai_output (4)'!$J$78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{CF2060F0-952F-8845-8354-AC9A7CFB6C50}</c15:txfldGUID>
                      <c15:f>'/Users/el1goluj/Documents/ZURICH/PROJECTS/UPMEM/upmem-workloads/Microbenchmarks/AI/[ai_output.xlsx]ai_output (4)'!$J$78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C-FF8B-5F4C-8BBF-ED4DE736661E}"/>
                </c:ext>
              </c:extLst>
            </c:dLbl>
            <c:dLbl>
              <c:idx val="77"/>
              <c:tx>
                <c:strRef>
                  <c:f>'/Users/el1goluj/Documents/ZURICH/PROJECTS/UPMEM/upmem-workloads/Microbenchmarks/AI/[ai_output.xlsx]ai_output (4)'!$J$79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{FA6DA296-0390-8D44-8378-28C86572419F}</c15:txfldGUID>
                      <c15:f>'/Users/el1goluj/Documents/ZURICH/PROJECTS/UPMEM/upmem-workloads/Microbenchmarks/AI/[ai_output.xlsx]ai_output (4)'!$J$79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D-FF8B-5F4C-8BBF-ED4DE736661E}"/>
                </c:ext>
              </c:extLst>
            </c:dLbl>
            <c:dLbl>
              <c:idx val="78"/>
              <c:tx>
                <c:strRef>
                  <c:f>'/Users/el1goluj/Documents/ZURICH/PROJECTS/UPMEM/upmem-workloads/Microbenchmarks/AI/[ai_output.xlsx]ai_output (4)'!$J$80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{E9C142EB-FFF1-FD4C-8F0A-2F022673BFE6}</c15:txfldGUID>
                      <c15:f>'/Users/el1goluj/Documents/ZURICH/PROJECTS/UPMEM/upmem-workloads/Microbenchmarks/AI/[ai_output.xlsx]ai_output (4)'!$J$80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E-FF8B-5F4C-8BBF-ED4DE736661E}"/>
                </c:ext>
              </c:extLst>
            </c:dLbl>
            <c:dLbl>
              <c:idx val="79"/>
              <c:tx>
                <c:strRef>
                  <c:f>'/Users/el1goluj/Documents/ZURICH/PROJECTS/UPMEM/upmem-workloads/Microbenchmarks/AI/[ai_output.xlsx]ai_output (4)'!$J$81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{FFE908F6-DF94-654A-8ED4-53A629173D16}</c15:txfldGUID>
                      <c15:f>'/Users/el1goluj/Documents/ZURICH/PROJECTS/UPMEM/upmem-workloads/Microbenchmarks/AI/[ai_output.xlsx]ai_output (4)'!$J$81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4F-FF8B-5F4C-8BBF-ED4DE736661E}"/>
                </c:ext>
              </c:extLst>
            </c:dLbl>
            <c:dLbl>
              <c:idx val="80"/>
              <c:tx>
                <c:strRef>
                  <c:f>'/Users/el1goluj/Documents/ZURICH/PROJECTS/UPMEM/upmem-workloads/Microbenchmarks/AI/[ai_output.xlsx]ai_output (4)'!$J$82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{02F419B8-0139-8346-A94D-6A4FA881CB86}</c15:txfldGUID>
                      <c15:f>'/Users/el1goluj/Documents/ZURICH/PROJECTS/UPMEM/upmem-workloads/Microbenchmarks/AI/[ai_output.xlsx]ai_output (4)'!$J$82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0-FF8B-5F4C-8BBF-ED4DE736661E}"/>
                </c:ext>
              </c:extLst>
            </c:dLbl>
            <c:dLbl>
              <c:idx val="81"/>
              <c:tx>
                <c:strRef>
                  <c:f>'/Users/el1goluj/Documents/ZURICH/PROJECTS/UPMEM/upmem-workloads/Microbenchmarks/AI/[ai_output.xlsx]ai_output (4)'!$J$83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{22B524A0-63F4-B24C-B0D0-EE7F9FB65127}</c15:txfldGUID>
                      <c15:f>'/Users/el1goluj/Documents/ZURICH/PROJECTS/UPMEM/upmem-workloads/Microbenchmarks/AI/[ai_output.xlsx]ai_output (4)'!$J$83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1-FF8B-5F4C-8BBF-ED4DE736661E}"/>
                </c:ext>
              </c:extLst>
            </c:dLbl>
            <c:dLbl>
              <c:idx val="82"/>
              <c:tx>
                <c:strRef>
                  <c:f>'/Users/el1goluj/Documents/ZURICH/PROJECTS/UPMEM/upmem-workloads/Microbenchmarks/AI/[ai_output.xlsx]ai_output (4)'!$J$84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{C838F9B3-5D33-E44D-9CAE-8734B01E5740}</c15:txfldGUID>
                      <c15:f>'/Users/el1goluj/Documents/ZURICH/PROJECTS/UPMEM/upmem-workloads/Microbenchmarks/AI/[ai_output.xlsx]ai_output (4)'!$J$84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2-FF8B-5F4C-8BBF-ED4DE736661E}"/>
                </c:ext>
              </c:extLst>
            </c:dLbl>
            <c:dLbl>
              <c:idx val="83"/>
              <c:tx>
                <c:strRef>
                  <c:f>'/Users/el1goluj/Documents/ZURICH/PROJECTS/UPMEM/upmem-workloads/Microbenchmarks/AI/[ai_output.xlsx]ai_output (4)'!$J$85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{D8A1819A-4BEA-8041-8261-C4040C4EFF68}</c15:txfldGUID>
                      <c15:f>'/Users/el1goluj/Documents/ZURICH/PROJECTS/UPMEM/upmem-workloads/Microbenchmarks/AI/[ai_output.xlsx]ai_output (4)'!$J$85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3-FF8B-5F4C-8BBF-ED4DE736661E}"/>
                </c:ext>
              </c:extLst>
            </c:dLbl>
            <c:dLbl>
              <c:idx val="84"/>
              <c:tx>
                <c:strRef>
                  <c:f>'/Users/el1goluj/Documents/ZURICH/PROJECTS/UPMEM/upmem-workloads/Microbenchmarks/AI/[ai_output.xlsx]ai_output (4)'!$J$86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{9E460CFA-A964-1547-830D-2749B3572F94}</c15:txfldGUID>
                      <c15:f>'/Users/el1goluj/Documents/ZURICH/PROJECTS/UPMEM/upmem-workloads/Microbenchmarks/AI/[ai_output.xlsx]ai_output (4)'!$J$86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4-FF8B-5F4C-8BBF-ED4DE736661E}"/>
                </c:ext>
              </c:extLst>
            </c:dLbl>
            <c:dLbl>
              <c:idx val="85"/>
              <c:tx>
                <c:strRef>
                  <c:f>'/Users/el1goluj/Documents/ZURICH/PROJECTS/UPMEM/upmem-workloads/Microbenchmarks/AI/[ai_output.xlsx]ai_output (4)'!$J$87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{0C982062-1B6A-AA43-9656-6377CB112216}</c15:txfldGUID>
                      <c15:f>'/Users/el1goluj/Documents/ZURICH/PROJECTS/UPMEM/upmem-workloads/Microbenchmarks/AI/[ai_output.xlsx]ai_output (4)'!$J$87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5-FF8B-5F4C-8BBF-ED4DE736661E}"/>
                </c:ext>
              </c:extLst>
            </c:dLbl>
            <c:dLbl>
              <c:idx val="86"/>
              <c:tx>
                <c:strRef>
                  <c:f>'/Users/el1goluj/Documents/ZURICH/PROJECTS/UPMEM/upmem-workloads/Microbenchmarks/AI/[ai_output.xlsx]ai_output (4)'!$J$88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{46F2C107-BFD0-C046-BA59-7618307CD3C4}</c15:txfldGUID>
                      <c15:f>'/Users/el1goluj/Documents/ZURICH/PROJECTS/UPMEM/upmem-workloads/Microbenchmarks/AI/[ai_output.xlsx]ai_output (4)'!$J$88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6-FF8B-5F4C-8BBF-ED4DE736661E}"/>
                </c:ext>
              </c:extLst>
            </c:dLbl>
            <c:dLbl>
              <c:idx val="87"/>
              <c:tx>
                <c:strRef>
                  <c:f>'/Users/el1goluj/Documents/ZURICH/PROJECTS/UPMEM/upmem-workloads/Microbenchmarks/AI/[ai_output.xlsx]ai_output (4)'!$J$89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{52B080E4-D6A4-6B49-9CB5-331B52C0EB7C}</c15:txfldGUID>
                      <c15:f>'/Users/el1goluj/Documents/ZURICH/PROJECTS/UPMEM/upmem-workloads/Microbenchmarks/AI/[ai_output.xlsx]ai_output (4)'!$J$89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7-FF8B-5F4C-8BBF-ED4DE736661E}"/>
                </c:ext>
              </c:extLst>
            </c:dLbl>
            <c:dLbl>
              <c:idx val="88"/>
              <c:tx>
                <c:strRef>
                  <c:f>'/Users/el1goluj/Documents/ZURICH/PROJECTS/UPMEM/upmem-workloads/Microbenchmarks/AI/[ai_output.xlsx]ai_output (4)'!$J$90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{101EFB5D-195F-7748-949F-80F5CFD6F6A7}</c15:txfldGUID>
                      <c15:f>'/Users/el1goluj/Documents/ZURICH/PROJECTS/UPMEM/upmem-workloads/Microbenchmarks/AI/[ai_output.xlsx]ai_output (4)'!$J$90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8-FF8B-5F4C-8BBF-ED4DE736661E}"/>
                </c:ext>
              </c:extLst>
            </c:dLbl>
            <c:dLbl>
              <c:idx val="89"/>
              <c:tx>
                <c:strRef>
                  <c:f>'/Users/el1goluj/Documents/ZURICH/PROJECTS/UPMEM/upmem-workloads/Microbenchmarks/AI/[ai_output.xlsx]ai_output (4)'!$J$91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{FCE14F0B-9CA8-8346-A542-EAF39D346769}</c15:txfldGUID>
                      <c15:f>'/Users/el1goluj/Documents/ZURICH/PROJECTS/UPMEM/upmem-workloads/Microbenchmarks/AI/[ai_output.xlsx]ai_output (4)'!$J$91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9-FF8B-5F4C-8BBF-ED4DE736661E}"/>
                </c:ext>
              </c:extLst>
            </c:dLbl>
            <c:dLbl>
              <c:idx val="90"/>
              <c:tx>
                <c:strRef>
                  <c:f>'/Users/el1goluj/Documents/ZURICH/PROJECTS/UPMEM/upmem-workloads/Microbenchmarks/AI/[ai_output.xlsx]ai_output (4)'!$J$92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{F9A3CA3C-FA7E-C647-8F92-222CD8A895B1}</c15:txfldGUID>
                      <c15:f>'/Users/el1goluj/Documents/ZURICH/PROJECTS/UPMEM/upmem-workloads/Microbenchmarks/AI/[ai_output.xlsx]ai_output (4)'!$J$92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A-FF8B-5F4C-8BBF-ED4DE736661E}"/>
                </c:ext>
              </c:extLst>
            </c:dLbl>
            <c:dLbl>
              <c:idx val="91"/>
              <c:tx>
                <c:strRef>
                  <c:f>'/Users/el1goluj/Documents/ZURICH/PROJECTS/UPMEM/upmem-workloads/Microbenchmarks/AI/[ai_output.xlsx]ai_output (4)'!$J$93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{CA7A8F7A-490C-5B45-B91C-97A767D1C42B}</c15:txfldGUID>
                      <c15:f>'/Users/el1goluj/Documents/ZURICH/PROJECTS/UPMEM/upmem-workloads/Microbenchmarks/AI/[ai_output.xlsx]ai_output (4)'!$J$93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B-FF8B-5F4C-8BBF-ED4DE736661E}"/>
                </c:ext>
              </c:extLst>
            </c:dLbl>
            <c:dLbl>
              <c:idx val="92"/>
              <c:tx>
                <c:strRef>
                  <c:f>'/Users/el1goluj/Documents/ZURICH/PROJECTS/UPMEM/upmem-workloads/Microbenchmarks/AI/[ai_output.xlsx]ai_output (4)'!$J$94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{C4E82062-9E3B-A142-AB67-14606A1BE86F}</c15:txfldGUID>
                      <c15:f>'/Users/el1goluj/Documents/ZURICH/PROJECTS/UPMEM/upmem-workloads/Microbenchmarks/AI/[ai_output.xlsx]ai_output (4)'!$J$94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C-FF8B-5F4C-8BBF-ED4DE736661E}"/>
                </c:ext>
              </c:extLst>
            </c:dLbl>
            <c:dLbl>
              <c:idx val="93"/>
              <c:tx>
                <c:strRef>
                  <c:f>'/Users/el1goluj/Documents/ZURICH/PROJECTS/UPMEM/upmem-workloads/Microbenchmarks/AI/[ai_output.xlsx]ai_output (4)'!$J$95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{FBC8DA97-502A-A848-A5ED-D07216BB8B36}</c15:txfldGUID>
                      <c15:f>'/Users/el1goluj/Documents/ZURICH/PROJECTS/UPMEM/upmem-workloads/Microbenchmarks/AI/[ai_output.xlsx]ai_output (4)'!$J$95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D-FF8B-5F4C-8BBF-ED4DE736661E}"/>
                </c:ext>
              </c:extLst>
            </c:dLbl>
            <c:dLbl>
              <c:idx val="94"/>
              <c:tx>
                <c:strRef>
                  <c:f>'/Users/el1goluj/Documents/ZURICH/PROJECTS/UPMEM/upmem-workloads/Microbenchmarks/AI/[ai_output.xlsx]ai_output (4)'!$J$96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{F1A552F2-4C8E-864C-AF4C-AA00A4E66A7F}</c15:txfldGUID>
                      <c15:f>'/Users/el1goluj/Documents/ZURICH/PROJECTS/UPMEM/upmem-workloads/Microbenchmarks/AI/[ai_output.xlsx]ai_output (4)'!$J$96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E-FF8B-5F4C-8BBF-ED4DE736661E}"/>
                </c:ext>
              </c:extLst>
            </c:dLbl>
            <c:dLbl>
              <c:idx val="95"/>
              <c:tx>
                <c:strRef>
                  <c:f>'/Users/el1goluj/Documents/ZURICH/PROJECTS/UPMEM/upmem-workloads/Microbenchmarks/AI/[ai_output.xlsx]ai_output (4)'!$J$97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{8163F664-A3B8-1449-A289-8FC64CEB1C83}</c15:txfldGUID>
                      <c15:f>'/Users/el1goluj/Documents/ZURICH/PROJECTS/UPMEM/upmem-workloads/Microbenchmarks/AI/[ai_output.xlsx]ai_output (4)'!$J$97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5F-FF8B-5F4C-8BBF-ED4DE736661E}"/>
                </c:ext>
              </c:extLst>
            </c:dLbl>
            <c:dLbl>
              <c:idx val="96"/>
              <c:tx>
                <c:strRef>
                  <c:f>'/Users/el1goluj/Documents/ZURICH/PROJECTS/UPMEM/upmem-workloads/Microbenchmarks/AI/[ai_output.xlsx]ai_output (4)'!$J$98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{567DE290-5643-5445-A047-1619A8C1D0A1}</c15:txfldGUID>
                      <c15:f>'/Users/el1goluj/Documents/ZURICH/PROJECTS/UPMEM/upmem-workloads/Microbenchmarks/AI/[ai_output.xlsx]ai_output (4)'!$J$98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0-FF8B-5F4C-8BBF-ED4DE736661E}"/>
                </c:ext>
              </c:extLst>
            </c:dLbl>
            <c:dLbl>
              <c:idx val="97"/>
              <c:tx>
                <c:strRef>
                  <c:f>'/Users/el1goluj/Documents/ZURICH/PROJECTS/UPMEM/upmem-workloads/Microbenchmarks/AI/[ai_output.xlsx]ai_output (4)'!$J$99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{973ACCD9-4315-1647-A5AA-321DBEE709E3}</c15:txfldGUID>
                      <c15:f>'/Users/el1goluj/Documents/ZURICH/PROJECTS/UPMEM/upmem-workloads/Microbenchmarks/AI/[ai_output.xlsx]ai_output (4)'!$J$99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1-FF8B-5F4C-8BBF-ED4DE736661E}"/>
                </c:ext>
              </c:extLst>
            </c:dLbl>
            <c:dLbl>
              <c:idx val="98"/>
              <c:tx>
                <c:strRef>
                  <c:f>'/Users/el1goluj/Documents/ZURICH/PROJECTS/UPMEM/upmem-workloads/Microbenchmarks/AI/[ai_output.xlsx]ai_output (4)'!$J$100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{6B433EC4-8002-684B-8E0D-F5786B265DC9}</c15:txfldGUID>
                      <c15:f>'/Users/el1goluj/Documents/ZURICH/PROJECTS/UPMEM/upmem-workloads/Microbenchmarks/AI/[ai_output.xlsx]ai_output (4)'!$J$100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2-FF8B-5F4C-8BBF-ED4DE736661E}"/>
                </c:ext>
              </c:extLst>
            </c:dLbl>
            <c:dLbl>
              <c:idx val="99"/>
              <c:tx>
                <c:strRef>
                  <c:f>'/Users/el1goluj/Documents/ZURICH/PROJECTS/UPMEM/upmem-workloads/Microbenchmarks/AI/[ai_output.xlsx]ai_output (4)'!$J$101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{875D0331-4AE1-F74A-909D-201108D1881F}</c15:txfldGUID>
                      <c15:f>'/Users/el1goluj/Documents/ZURICH/PROJECTS/UPMEM/upmem-workloads/Microbenchmarks/AI/[ai_output.xlsx]ai_output (4)'!$J$101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3-FF8B-5F4C-8BBF-ED4DE736661E}"/>
                </c:ext>
              </c:extLst>
            </c:dLbl>
            <c:dLbl>
              <c:idx val="100"/>
              <c:tx>
                <c:strRef>
                  <c:f>'/Users/el1goluj/Documents/ZURICH/PROJECTS/UPMEM/upmem-workloads/Microbenchmarks/AI/[ai_output.xlsx]ai_output (4)'!$J$102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{10A2FBEA-CB16-4143-BED0-3E972910D6A9}</c15:txfldGUID>
                      <c15:f>'/Users/el1goluj/Documents/ZURICH/PROJECTS/UPMEM/upmem-workloads/Microbenchmarks/AI/[ai_output.xlsx]ai_output (4)'!$J$102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4-FF8B-5F4C-8BBF-ED4DE736661E}"/>
                </c:ext>
              </c:extLst>
            </c:dLbl>
            <c:dLbl>
              <c:idx val="101"/>
              <c:tx>
                <c:strRef>
                  <c:f>'/Users/el1goluj/Documents/ZURICH/PROJECTS/UPMEM/upmem-workloads/Microbenchmarks/AI/[ai_output.xlsx]ai_output (4)'!$J$103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{27A0872B-B3B5-3440-B397-2BF4E746E70C}</c15:txfldGUID>
                      <c15:f>'/Users/el1goluj/Documents/ZURICH/PROJECTS/UPMEM/upmem-workloads/Microbenchmarks/AI/[ai_output.xlsx]ai_output (4)'!$J$103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5-FF8B-5F4C-8BBF-ED4DE736661E}"/>
                </c:ext>
              </c:extLst>
            </c:dLbl>
            <c:dLbl>
              <c:idx val="102"/>
              <c:tx>
                <c:strRef>
                  <c:f>'/Users/el1goluj/Documents/ZURICH/PROJECTS/UPMEM/upmem-workloads/Microbenchmarks/AI/[ai_output.xlsx]ai_output (4)'!$J$104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{D8167F25-A6AF-A04B-9938-D8222E6D1319}</c15:txfldGUID>
                      <c15:f>'/Users/el1goluj/Documents/ZURICH/PROJECTS/UPMEM/upmem-workloads/Microbenchmarks/AI/[ai_output.xlsx]ai_output (4)'!$J$104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6-FF8B-5F4C-8BBF-ED4DE736661E}"/>
                </c:ext>
              </c:extLst>
            </c:dLbl>
            <c:dLbl>
              <c:idx val="103"/>
              <c:tx>
                <c:strRef>
                  <c:f>'/Users/el1goluj/Documents/ZURICH/PROJECTS/UPMEM/upmem-workloads/Microbenchmarks/AI/[ai_output.xlsx]ai_output (4)'!$J$105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{512945DA-8AAD-2E42-85A2-596A0D926EDE}</c15:txfldGUID>
                      <c15:f>'/Users/el1goluj/Documents/ZURICH/PROJECTS/UPMEM/upmem-workloads/Microbenchmarks/AI/[ai_output.xlsx]ai_output (4)'!$J$105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7-FF8B-5F4C-8BBF-ED4DE736661E}"/>
                </c:ext>
              </c:extLst>
            </c:dLbl>
            <c:dLbl>
              <c:idx val="104"/>
              <c:tx>
                <c:strRef>
                  <c:f>'/Users/el1goluj/Documents/ZURICH/PROJECTS/UPMEM/upmem-workloads/Microbenchmarks/AI/[ai_output.xlsx]ai_output (4)'!$J$106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{9B48BC34-4311-EE40-9CB3-80411D095644}</c15:txfldGUID>
                      <c15:f>'/Users/el1goluj/Documents/ZURICH/PROJECTS/UPMEM/upmem-workloads/Microbenchmarks/AI/[ai_output.xlsx]ai_output (4)'!$J$106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8-FF8B-5F4C-8BBF-ED4DE736661E}"/>
                </c:ext>
              </c:extLst>
            </c:dLbl>
            <c:dLbl>
              <c:idx val="105"/>
              <c:tx>
                <c:strRef>
                  <c:f>'/Users/el1goluj/Documents/ZURICH/PROJECTS/UPMEM/upmem-workloads/Microbenchmarks/AI/[ai_output.xlsx]ai_output (4)'!$J$107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{0766161F-3581-DC49-AEE5-9199A990E062}</c15:txfldGUID>
                      <c15:f>'/Users/el1goluj/Documents/ZURICH/PROJECTS/UPMEM/upmem-workloads/Microbenchmarks/AI/[ai_output.xlsx]ai_output (4)'!$J$107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9-FF8B-5F4C-8BBF-ED4DE736661E}"/>
                </c:ext>
              </c:extLst>
            </c:dLbl>
            <c:dLbl>
              <c:idx val="106"/>
              <c:tx>
                <c:strRef>
                  <c:f>'/Users/el1goluj/Documents/ZURICH/PROJECTS/UPMEM/upmem-workloads/Microbenchmarks/AI/[ai_output.xlsx]ai_output (4)'!$J$108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{A9C8340B-69D5-D140-87A6-05DFD575E76E}</c15:txfldGUID>
                      <c15:f>'/Users/el1goluj/Documents/ZURICH/PROJECTS/UPMEM/upmem-workloads/Microbenchmarks/AI/[ai_output.xlsx]ai_output (4)'!$J$108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A-FF8B-5F4C-8BBF-ED4DE736661E}"/>
                </c:ext>
              </c:extLst>
            </c:dLbl>
            <c:dLbl>
              <c:idx val="107"/>
              <c:tx>
                <c:strRef>
                  <c:f>'/Users/el1goluj/Documents/ZURICH/PROJECTS/UPMEM/upmem-workloads/Microbenchmarks/AI/[ai_output.xlsx]ai_output (4)'!$J$109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{A84C42B5-BC4D-4340-B4F6-94253E1F17EE}</c15:txfldGUID>
                      <c15:f>'/Users/el1goluj/Documents/ZURICH/PROJECTS/UPMEM/upmem-workloads/Microbenchmarks/AI/[ai_output.xlsx]ai_output (4)'!$J$109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B-FF8B-5F4C-8BBF-ED4DE736661E}"/>
                </c:ext>
              </c:extLst>
            </c:dLbl>
            <c:dLbl>
              <c:idx val="108"/>
              <c:tx>
                <c:strRef>
                  <c:f>'/Users/el1goluj/Documents/ZURICH/PROJECTS/UPMEM/upmem-workloads/Microbenchmarks/AI/[ai_output.xlsx]ai_output (4)'!$J$110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{F8FCA637-A20F-CE4A-A313-B105E4936561}</c15:txfldGUID>
                      <c15:f>'/Users/el1goluj/Documents/ZURICH/PROJECTS/UPMEM/upmem-workloads/Microbenchmarks/AI/[ai_output.xlsx]ai_output (4)'!$J$110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C-FF8B-5F4C-8BBF-ED4DE736661E}"/>
                </c:ext>
              </c:extLst>
            </c:dLbl>
            <c:dLbl>
              <c:idx val="109"/>
              <c:tx>
                <c:strRef>
                  <c:f>'/Users/el1goluj/Documents/ZURICH/PROJECTS/UPMEM/upmem-workloads/Microbenchmarks/AI/[ai_output.xlsx]ai_output (4)'!$J$111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{FEEC363E-B73F-5948-990C-F84E32FBD258}</c15:txfldGUID>
                      <c15:f>'/Users/el1goluj/Documents/ZURICH/PROJECTS/UPMEM/upmem-workloads/Microbenchmarks/AI/[ai_output.xlsx]ai_output (4)'!$J$111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D-FF8B-5F4C-8BBF-ED4DE736661E}"/>
                </c:ext>
              </c:extLst>
            </c:dLbl>
            <c:dLbl>
              <c:idx val="110"/>
              <c:tx>
                <c:strRef>
                  <c:f>'/Users/el1goluj/Documents/ZURICH/PROJECTS/UPMEM/upmem-workloads/Microbenchmarks/AI/[ai_output.xlsx]ai_output (4)'!$J$112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{5F2692D8-3B4E-A948-9DBA-21BDFE47D58A}</c15:txfldGUID>
                      <c15:f>'/Users/el1goluj/Documents/ZURICH/PROJECTS/UPMEM/upmem-workloads/Microbenchmarks/AI/[ai_output.xlsx]ai_output (4)'!$J$112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E-FF8B-5F4C-8BBF-ED4DE736661E}"/>
                </c:ext>
              </c:extLst>
            </c:dLbl>
            <c:dLbl>
              <c:idx val="111"/>
              <c:tx>
                <c:strRef>
                  <c:f>'/Users/el1goluj/Documents/ZURICH/PROJECTS/UPMEM/upmem-workloads/Microbenchmarks/AI/[ai_output.xlsx]ai_output (4)'!$J$113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{3861A491-680E-854E-9D85-D7F1435C8557}</c15:txfldGUID>
                      <c15:f>'/Users/el1goluj/Documents/ZURICH/PROJECTS/UPMEM/upmem-workloads/Microbenchmarks/AI/[ai_output.xlsx]ai_output (4)'!$J$113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6F-FF8B-5F4C-8BBF-ED4DE736661E}"/>
                </c:ext>
              </c:extLst>
            </c:dLbl>
            <c:dLbl>
              <c:idx val="112"/>
              <c:tx>
                <c:strRef>
                  <c:f>'/Users/el1goluj/Documents/ZURICH/PROJECTS/UPMEM/upmem-workloads/Microbenchmarks/AI/[ai_output.xlsx]ai_output (4)'!$J$114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{AF301EB3-2035-004B-AFA2-0AE1A5D8513B}</c15:txfldGUID>
                      <c15:f>'/Users/el1goluj/Documents/ZURICH/PROJECTS/UPMEM/upmem-workloads/Microbenchmarks/AI/[ai_output.xlsx]ai_output (4)'!$J$114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0-FF8B-5F4C-8BBF-ED4DE736661E}"/>
                </c:ext>
              </c:extLst>
            </c:dLbl>
            <c:dLbl>
              <c:idx val="113"/>
              <c:tx>
                <c:strRef>
                  <c:f>'/Users/el1goluj/Documents/ZURICH/PROJECTS/UPMEM/upmem-workloads/Microbenchmarks/AI/[ai_output.xlsx]ai_output (4)'!$J$115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{7057878E-7F77-DB46-9B33-1111CBCA79DA}</c15:txfldGUID>
                      <c15:f>'/Users/el1goluj/Documents/ZURICH/PROJECTS/UPMEM/upmem-workloads/Microbenchmarks/AI/[ai_output.xlsx]ai_output (4)'!$J$115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1-FF8B-5F4C-8BBF-ED4DE736661E}"/>
                </c:ext>
              </c:extLst>
            </c:dLbl>
            <c:dLbl>
              <c:idx val="114"/>
              <c:tx>
                <c:strRef>
                  <c:f>'/Users/el1goluj/Documents/ZURICH/PROJECTS/UPMEM/upmem-workloads/Microbenchmarks/AI/[ai_output.xlsx]ai_output (4)'!$J$116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{A987533C-CE61-CF49-9D79-1226BF4B6CD2}</c15:txfldGUID>
                      <c15:f>'/Users/el1goluj/Documents/ZURICH/PROJECTS/UPMEM/upmem-workloads/Microbenchmarks/AI/[ai_output.xlsx]ai_output (4)'!$J$116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2-FF8B-5F4C-8BBF-ED4DE736661E}"/>
                </c:ext>
              </c:extLst>
            </c:dLbl>
            <c:dLbl>
              <c:idx val="115"/>
              <c:tx>
                <c:strRef>
                  <c:f>'/Users/el1goluj/Documents/ZURICH/PROJECTS/UPMEM/upmem-workloads/Microbenchmarks/AI/[ai_output.xlsx]ai_output (4)'!$J$117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{6D5E7176-62E7-344C-B47B-CF4EBF08808E}</c15:txfldGUID>
                      <c15:f>'/Users/el1goluj/Documents/ZURICH/PROJECTS/UPMEM/upmem-workloads/Microbenchmarks/AI/[ai_output.xlsx]ai_output (4)'!$J$117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3-FF8B-5F4C-8BBF-ED4DE736661E}"/>
                </c:ext>
              </c:extLst>
            </c:dLbl>
            <c:dLbl>
              <c:idx val="116"/>
              <c:tx>
                <c:strRef>
                  <c:f>'/Users/el1goluj/Documents/ZURICH/PROJECTS/UPMEM/upmem-workloads/Microbenchmarks/AI/[ai_output.xlsx]ai_output (4)'!$J$118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{0985E0A1-2B9B-0F48-AB9A-0196653DCB2C}</c15:txfldGUID>
                      <c15:f>'/Users/el1goluj/Documents/ZURICH/PROJECTS/UPMEM/upmem-workloads/Microbenchmarks/AI/[ai_output.xlsx]ai_output (4)'!$J$118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4-FF8B-5F4C-8BBF-ED4DE736661E}"/>
                </c:ext>
              </c:extLst>
            </c:dLbl>
            <c:dLbl>
              <c:idx val="117"/>
              <c:tx>
                <c:strRef>
                  <c:f>'/Users/el1goluj/Documents/ZURICH/PROJECTS/UPMEM/upmem-workloads/Microbenchmarks/AI/[ai_output.xlsx]ai_output (4)'!$J$119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{9F81DD4C-B4B2-FB4C-A86C-038DE6766989}</c15:txfldGUID>
                      <c15:f>'/Users/el1goluj/Documents/ZURICH/PROJECTS/UPMEM/upmem-workloads/Microbenchmarks/AI/[ai_output.xlsx]ai_output (4)'!$J$119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5-FF8B-5F4C-8BBF-ED4DE736661E}"/>
                </c:ext>
              </c:extLst>
            </c:dLbl>
            <c:dLbl>
              <c:idx val="118"/>
              <c:tx>
                <c:strRef>
                  <c:f>'/Users/el1goluj/Documents/ZURICH/PROJECTS/UPMEM/upmem-workloads/Microbenchmarks/AI/[ai_output.xlsx]ai_output (4)'!$J$120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{CF98FAA2-72BD-274F-B2A0-6C316B37F215}</c15:txfldGUID>
                      <c15:f>'/Users/el1goluj/Documents/ZURICH/PROJECTS/UPMEM/upmem-workloads/Microbenchmarks/AI/[ai_output.xlsx]ai_output (4)'!$J$120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6-FF8B-5F4C-8BBF-ED4DE736661E}"/>
                </c:ext>
              </c:extLst>
            </c:dLbl>
            <c:dLbl>
              <c:idx val="119"/>
              <c:tx>
                <c:strRef>
                  <c:f>'/Users/el1goluj/Documents/ZURICH/PROJECTS/UPMEM/upmem-workloads/Microbenchmarks/AI/[ai_output.xlsx]ai_output (4)'!$J$121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{AA08BEBB-D1C4-C849-AEB8-52CE787FCCF3}</c15:txfldGUID>
                      <c15:f>'/Users/el1goluj/Documents/ZURICH/PROJECTS/UPMEM/upmem-workloads/Microbenchmarks/AI/[ai_output.xlsx]ai_output (4)'!$J$121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7-FF8B-5F4C-8BBF-ED4DE736661E}"/>
                </c:ext>
              </c:extLst>
            </c:dLbl>
            <c:dLbl>
              <c:idx val="120"/>
              <c:tx>
                <c:strRef>
                  <c:f>'/Users/el1goluj/Documents/ZURICH/PROJECTS/UPMEM/upmem-workloads/Microbenchmarks/AI/[ai_output.xlsx]ai_output (4)'!$J$122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{1863F0D0-FA39-2C47-BFFF-8A7730E48759}</c15:txfldGUID>
                      <c15:f>'/Users/el1goluj/Documents/ZURICH/PROJECTS/UPMEM/upmem-workloads/Microbenchmarks/AI/[ai_output.xlsx]ai_output (4)'!$J$122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8-FF8B-5F4C-8BBF-ED4DE736661E}"/>
                </c:ext>
              </c:extLst>
            </c:dLbl>
            <c:dLbl>
              <c:idx val="121"/>
              <c:tx>
                <c:strRef>
                  <c:f>'/Users/el1goluj/Documents/ZURICH/PROJECTS/UPMEM/upmem-workloads/Microbenchmarks/AI/[ai_output.xlsx]ai_output (4)'!$J$123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{4C5EA4DF-D91F-F746-BABE-A0526790CEF2}</c15:txfldGUID>
                      <c15:f>'/Users/el1goluj/Documents/ZURICH/PROJECTS/UPMEM/upmem-workloads/Microbenchmarks/AI/[ai_output.xlsx]ai_output (4)'!$J$123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9-FF8B-5F4C-8BBF-ED4DE736661E}"/>
                </c:ext>
              </c:extLst>
            </c:dLbl>
            <c:dLbl>
              <c:idx val="122"/>
              <c:tx>
                <c:strRef>
                  <c:f>'/Users/el1goluj/Documents/ZURICH/PROJECTS/UPMEM/upmem-workloads/Microbenchmarks/AI/[ai_output.xlsx]ai_output (4)'!$J$124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{A48603A4-7375-ED41-9B1C-E17400F97B5B}</c15:txfldGUID>
                      <c15:f>'/Users/el1goluj/Documents/ZURICH/PROJECTS/UPMEM/upmem-workloads/Microbenchmarks/AI/[ai_output.xlsx]ai_output (4)'!$J$124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A-FF8B-5F4C-8BBF-ED4DE736661E}"/>
                </c:ext>
              </c:extLst>
            </c:dLbl>
            <c:dLbl>
              <c:idx val="123"/>
              <c:tx>
                <c:strRef>
                  <c:f>'/Users/el1goluj/Documents/ZURICH/PROJECTS/UPMEM/upmem-workloads/Microbenchmarks/AI/[ai_output.xlsx]ai_output (4)'!$J$125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{9B87074D-FA99-1542-A596-340C8BE65197}</c15:txfldGUID>
                      <c15:f>'/Users/el1goluj/Documents/ZURICH/PROJECTS/UPMEM/upmem-workloads/Microbenchmarks/AI/[ai_output.xlsx]ai_output (4)'!$J$125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B-FF8B-5F4C-8BBF-ED4DE736661E}"/>
                </c:ext>
              </c:extLst>
            </c:dLbl>
            <c:dLbl>
              <c:idx val="124"/>
              <c:tx>
                <c:strRef>
                  <c:f>'/Users/el1goluj/Documents/ZURICH/PROJECTS/UPMEM/upmem-workloads/Microbenchmarks/AI/[ai_output.xlsx]ai_output (4)'!$J$126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{419DC4A6-B7D8-714F-AE7A-0CC1343FD79D}</c15:txfldGUID>
                      <c15:f>'/Users/el1goluj/Documents/ZURICH/PROJECTS/UPMEM/upmem-workloads/Microbenchmarks/AI/[ai_output.xlsx]ai_output (4)'!$J$126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C-FF8B-5F4C-8BBF-ED4DE736661E}"/>
                </c:ext>
              </c:extLst>
            </c:dLbl>
            <c:dLbl>
              <c:idx val="125"/>
              <c:tx>
                <c:strRef>
                  <c:f>'/Users/el1goluj/Documents/ZURICH/PROJECTS/UPMEM/upmem-workloads/Microbenchmarks/AI/[ai_output.xlsx]ai_output (4)'!$J$127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{6756A772-2838-DF40-83E1-C381F6410766}</c15:txfldGUID>
                      <c15:f>'/Users/el1goluj/Documents/ZURICH/PROJECTS/UPMEM/upmem-workloads/Microbenchmarks/AI/[ai_output.xlsx]ai_output (4)'!$J$127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D-FF8B-5F4C-8BBF-ED4DE736661E}"/>
                </c:ext>
              </c:extLst>
            </c:dLbl>
            <c:dLbl>
              <c:idx val="126"/>
              <c:tx>
                <c:strRef>
                  <c:f>'/Users/el1goluj/Documents/ZURICH/PROJECTS/UPMEM/upmem-workloads/Microbenchmarks/AI/[ai_output.xlsx]ai_output (4)'!$J$128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{E030DE65-389B-3D49-95C2-2A1A23E3838C}</c15:txfldGUID>
                      <c15:f>'/Users/el1goluj/Documents/ZURICH/PROJECTS/UPMEM/upmem-workloads/Microbenchmarks/AI/[ai_output.xlsx]ai_output (4)'!$J$128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E-FF8B-5F4C-8BBF-ED4DE736661E}"/>
                </c:ext>
              </c:extLst>
            </c:dLbl>
            <c:dLbl>
              <c:idx val="127"/>
              <c:tx>
                <c:strRef>
                  <c:f>'/Users/el1goluj/Documents/ZURICH/PROJECTS/UPMEM/upmem-workloads/Microbenchmarks/AI/[ai_output.xlsx]ai_output (4)'!$J$129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{B91F30B1-42C1-3740-8177-4E5246493A3C}</c15:txfldGUID>
                      <c15:f>'/Users/el1goluj/Documents/ZURICH/PROJECTS/UPMEM/upmem-workloads/Microbenchmarks/AI/[ai_output.xlsx]ai_output (4)'!$J$129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7F-FF8B-5F4C-8BBF-ED4DE736661E}"/>
                </c:ext>
              </c:extLst>
            </c:dLbl>
            <c:dLbl>
              <c:idx val="128"/>
              <c:tx>
                <c:strRef>
                  <c:f>'/Users/el1goluj/Documents/ZURICH/PROJECTS/UPMEM/upmem-workloads/Microbenchmarks/AI/[ai_output.xlsx]ai_output (4)'!$J$130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{C46DBF1C-9380-A64D-9024-2FE339A8EDC0}</c15:txfldGUID>
                      <c15:f>'/Users/el1goluj/Documents/ZURICH/PROJECTS/UPMEM/upmem-workloads/Microbenchmarks/AI/[ai_output.xlsx]ai_output (4)'!$J$130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0-FF8B-5F4C-8BBF-ED4DE736661E}"/>
                </c:ext>
              </c:extLst>
            </c:dLbl>
            <c:dLbl>
              <c:idx val="129"/>
              <c:tx>
                <c:strRef>
                  <c:f>'/Users/el1goluj/Documents/ZURICH/PROJECTS/UPMEM/upmem-workloads/Microbenchmarks/AI/[ai_output.xlsx]ai_output (4)'!$J$131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{66D1D62F-C1A6-2D46-8424-73503111C84D}</c15:txfldGUID>
                      <c15:f>'/Users/el1goluj/Documents/ZURICH/PROJECTS/UPMEM/upmem-workloads/Microbenchmarks/AI/[ai_output.xlsx]ai_output (4)'!$J$131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1-FF8B-5F4C-8BBF-ED4DE736661E}"/>
                </c:ext>
              </c:extLst>
            </c:dLbl>
            <c:dLbl>
              <c:idx val="130"/>
              <c:tx>
                <c:strRef>
                  <c:f>'/Users/el1goluj/Documents/ZURICH/PROJECTS/UPMEM/upmem-workloads/Microbenchmarks/AI/[ai_output.xlsx]ai_output (4)'!$J$132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{85812E96-1B4E-F04E-8468-4E83C26557B1}</c15:txfldGUID>
                      <c15:f>'/Users/el1goluj/Documents/ZURICH/PROJECTS/UPMEM/upmem-workloads/Microbenchmarks/AI/[ai_output.xlsx]ai_output (4)'!$J$132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2-FF8B-5F4C-8BBF-ED4DE736661E}"/>
                </c:ext>
              </c:extLst>
            </c:dLbl>
            <c:dLbl>
              <c:idx val="131"/>
              <c:tx>
                <c:strRef>
                  <c:f>'/Users/el1goluj/Documents/ZURICH/PROJECTS/UPMEM/upmem-workloads/Microbenchmarks/AI/[ai_output.xlsx]ai_output (4)'!$J$133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{577A5111-D553-F441-83FC-9CF5156B5DAF}</c15:txfldGUID>
                      <c15:f>'/Users/el1goluj/Documents/ZURICH/PROJECTS/UPMEM/upmem-workloads/Microbenchmarks/AI/[ai_output.xlsx]ai_output (4)'!$J$133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3-FF8B-5F4C-8BBF-ED4DE736661E}"/>
                </c:ext>
              </c:extLst>
            </c:dLbl>
            <c:dLbl>
              <c:idx val="132"/>
              <c:tx>
                <c:strRef>
                  <c:f>'/Users/el1goluj/Documents/ZURICH/PROJECTS/UPMEM/upmem-workloads/Microbenchmarks/AI/[ai_output.xlsx]ai_output (4)'!$J$134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{8B4DD4AF-864B-CC40-A34A-84E69E5AF421}</c15:txfldGUID>
                      <c15:f>'/Users/el1goluj/Documents/ZURICH/PROJECTS/UPMEM/upmem-workloads/Microbenchmarks/AI/[ai_output.xlsx]ai_output (4)'!$J$134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4-FF8B-5F4C-8BBF-ED4DE736661E}"/>
                </c:ext>
              </c:extLst>
            </c:dLbl>
            <c:dLbl>
              <c:idx val="133"/>
              <c:tx>
                <c:strRef>
                  <c:f>'/Users/el1goluj/Documents/ZURICH/PROJECTS/UPMEM/upmem-workloads/Microbenchmarks/AI/[ai_output.xlsx]ai_output (4)'!$J$135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{14859F8B-61CA-254D-B687-F82A2F25FF13}</c15:txfldGUID>
                      <c15:f>'/Users/el1goluj/Documents/ZURICH/PROJECTS/UPMEM/upmem-workloads/Microbenchmarks/AI/[ai_output.xlsx]ai_output (4)'!$J$135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5-FF8B-5F4C-8BBF-ED4DE736661E}"/>
                </c:ext>
              </c:extLst>
            </c:dLbl>
            <c:dLbl>
              <c:idx val="134"/>
              <c:tx>
                <c:strRef>
                  <c:f>'/Users/el1goluj/Documents/ZURICH/PROJECTS/UPMEM/upmem-workloads/Microbenchmarks/AI/[ai_output.xlsx]ai_output (4)'!$J$136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{A32D8A58-22DB-594D-AC0B-5D7C987553BD}</c15:txfldGUID>
                      <c15:f>'/Users/el1goluj/Documents/ZURICH/PROJECTS/UPMEM/upmem-workloads/Microbenchmarks/AI/[ai_output.xlsx]ai_output (4)'!$J$136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6-FF8B-5F4C-8BBF-ED4DE736661E}"/>
                </c:ext>
              </c:extLst>
            </c:dLbl>
            <c:dLbl>
              <c:idx val="135"/>
              <c:tx>
                <c:strRef>
                  <c:f>'/Users/el1goluj/Documents/ZURICH/PROJECTS/UPMEM/upmem-workloads/Microbenchmarks/AI/[ai_output.xlsx]ai_output (4)'!$J$137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{95B45B9B-C5A1-0743-96E5-E06FB54332D0}</c15:txfldGUID>
                      <c15:f>'/Users/el1goluj/Documents/ZURICH/PROJECTS/UPMEM/upmem-workloads/Microbenchmarks/AI/[ai_output.xlsx]ai_output (4)'!$J$137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7-FF8B-5F4C-8BBF-ED4DE736661E}"/>
                </c:ext>
              </c:extLst>
            </c:dLbl>
            <c:dLbl>
              <c:idx val="136"/>
              <c:tx>
                <c:strRef>
                  <c:f>'/Users/el1goluj/Documents/ZURICH/PROJECTS/UPMEM/upmem-workloads/Microbenchmarks/AI/[ai_output.xlsx]ai_output (4)'!$J$138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{2525F942-0249-9F4F-9E4A-6021C3F8AEF9}</c15:txfldGUID>
                      <c15:f>'/Users/el1goluj/Documents/ZURICH/PROJECTS/UPMEM/upmem-workloads/Microbenchmarks/AI/[ai_output.xlsx]ai_output (4)'!$J$138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8-FF8B-5F4C-8BBF-ED4DE736661E}"/>
                </c:ext>
              </c:extLst>
            </c:dLbl>
            <c:dLbl>
              <c:idx val="137"/>
              <c:tx>
                <c:strRef>
                  <c:f>'/Users/el1goluj/Documents/ZURICH/PROJECTS/UPMEM/upmem-workloads/Microbenchmarks/AI/[ai_output.xlsx]ai_output (4)'!$J$139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{AE6B4B35-B4CE-6942-8F0C-A1873A221445}</c15:txfldGUID>
                      <c15:f>'/Users/el1goluj/Documents/ZURICH/PROJECTS/UPMEM/upmem-workloads/Microbenchmarks/AI/[ai_output.xlsx]ai_output (4)'!$J$139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9-FF8B-5F4C-8BBF-ED4DE736661E}"/>
                </c:ext>
              </c:extLst>
            </c:dLbl>
            <c:dLbl>
              <c:idx val="138"/>
              <c:tx>
                <c:strRef>
                  <c:f>'/Users/el1goluj/Documents/ZURICH/PROJECTS/UPMEM/upmem-workloads/Microbenchmarks/AI/[ai_output.xlsx]ai_output (4)'!$J$140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{5540F58E-31A6-6042-95A6-0365901ADE1F}</c15:txfldGUID>
                      <c15:f>'/Users/el1goluj/Documents/ZURICH/PROJECTS/UPMEM/upmem-workloads/Microbenchmarks/AI/[ai_output.xlsx]ai_output (4)'!$J$140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A-FF8B-5F4C-8BBF-ED4DE736661E}"/>
                </c:ext>
              </c:extLst>
            </c:dLbl>
            <c:dLbl>
              <c:idx val="139"/>
              <c:tx>
                <c:strRef>
                  <c:f>'/Users/el1goluj/Documents/ZURICH/PROJECTS/UPMEM/upmem-workloads/Microbenchmarks/AI/[ai_output.xlsx]ai_output (4)'!$J$141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{D82EA2F6-3E86-C647-BA18-F1F202DFD3B4}</c15:txfldGUID>
                      <c15:f>'/Users/el1goluj/Documents/ZURICH/PROJECTS/UPMEM/upmem-workloads/Microbenchmarks/AI/[ai_output.xlsx]ai_output (4)'!$J$141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B-FF8B-5F4C-8BBF-ED4DE736661E}"/>
                </c:ext>
              </c:extLst>
            </c:dLbl>
            <c:dLbl>
              <c:idx val="140"/>
              <c:tx>
                <c:strRef>
                  <c:f>'/Users/el1goluj/Documents/ZURICH/PROJECTS/UPMEM/upmem-workloads/Microbenchmarks/AI/[ai_output.xlsx]ai_output (4)'!$J$142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{17ACC71F-0299-AB4E-9AF0-0E8FA5B0F1FC}</c15:txfldGUID>
                      <c15:f>'/Users/el1goluj/Documents/ZURICH/PROJECTS/UPMEM/upmem-workloads/Microbenchmarks/AI/[ai_output.xlsx]ai_output (4)'!$J$142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C-FF8B-5F4C-8BBF-ED4DE736661E}"/>
                </c:ext>
              </c:extLst>
            </c:dLbl>
            <c:dLbl>
              <c:idx val="141"/>
              <c:tx>
                <c:strRef>
                  <c:f>'/Users/el1goluj/Documents/ZURICH/PROJECTS/UPMEM/upmem-workloads/Microbenchmarks/AI/[ai_output.xlsx]ai_output (4)'!$J$143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{5D635EC1-00F9-F949-A6AF-25305FDF0082}</c15:txfldGUID>
                      <c15:f>'/Users/el1goluj/Documents/ZURICH/PROJECTS/UPMEM/upmem-workloads/Microbenchmarks/AI/[ai_output.xlsx]ai_output (4)'!$J$143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D-FF8B-5F4C-8BBF-ED4DE736661E}"/>
                </c:ext>
              </c:extLst>
            </c:dLbl>
            <c:dLbl>
              <c:idx val="142"/>
              <c:tx>
                <c:strRef>
                  <c:f>'/Users/el1goluj/Documents/ZURICH/PROJECTS/UPMEM/upmem-workloads/Microbenchmarks/AI/[ai_output.xlsx]ai_output (4)'!$J$144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{75ECA44F-6735-9149-809E-B5D1F5A0DBEA}</c15:txfldGUID>
                      <c15:f>'/Users/el1goluj/Documents/ZURICH/PROJECTS/UPMEM/upmem-workloads/Microbenchmarks/AI/[ai_output.xlsx]ai_output (4)'!$J$144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E-FF8B-5F4C-8BBF-ED4DE736661E}"/>
                </c:ext>
              </c:extLst>
            </c:dLbl>
            <c:dLbl>
              <c:idx val="143"/>
              <c:tx>
                <c:strRef>
                  <c:f>'/Users/el1goluj/Documents/ZURICH/PROJECTS/UPMEM/upmem-workloads/Microbenchmarks/AI/[ai_output.xlsx]ai_output (4)'!$J$145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{0DEA5FD9-6595-E24D-8737-3E58FA2E01A7}</c15:txfldGUID>
                      <c15:f>'/Users/el1goluj/Documents/ZURICH/PROJECTS/UPMEM/upmem-workloads/Microbenchmarks/AI/[ai_output.xlsx]ai_output (4)'!$J$145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8F-FF8B-5F4C-8BBF-ED4DE736661E}"/>
                </c:ext>
              </c:extLst>
            </c:dLbl>
            <c:dLbl>
              <c:idx val="144"/>
              <c:tx>
                <c:strRef>
                  <c:f>'/Users/el1goluj/Documents/ZURICH/PROJECTS/UPMEM/upmem-workloads/Microbenchmarks/AI/[ai_output.xlsx]ai_output (4)'!$J$146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{E1117BBE-56DE-8841-8C8B-76ACE08A2309}</c15:txfldGUID>
                      <c15:f>'/Users/el1goluj/Documents/ZURICH/PROJECTS/UPMEM/upmem-workloads/Microbenchmarks/AI/[ai_output.xlsx]ai_output (4)'!$J$146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0-FF8B-5F4C-8BBF-ED4DE736661E}"/>
                </c:ext>
              </c:extLst>
            </c:dLbl>
            <c:dLbl>
              <c:idx val="145"/>
              <c:tx>
                <c:strRef>
                  <c:f>'/Users/el1goluj/Documents/ZURICH/PROJECTS/UPMEM/upmem-workloads/Microbenchmarks/AI/[ai_output.xlsx]ai_output (4)'!$J$147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{90F97093-2A3E-0F4E-B98E-BAD52FE0B8A6}</c15:txfldGUID>
                      <c15:f>'/Users/el1goluj/Documents/ZURICH/PROJECTS/UPMEM/upmem-workloads/Microbenchmarks/AI/[ai_output.xlsx]ai_output (4)'!$J$147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1-FF8B-5F4C-8BBF-ED4DE736661E}"/>
                </c:ext>
              </c:extLst>
            </c:dLbl>
            <c:dLbl>
              <c:idx val="146"/>
              <c:tx>
                <c:strRef>
                  <c:f>'/Users/el1goluj/Documents/ZURICH/PROJECTS/UPMEM/upmem-workloads/Microbenchmarks/AI/[ai_output.xlsx]ai_output (4)'!$J$148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{8DE7CA1D-7F50-8D46-9B85-51C8A8A7FE51}</c15:txfldGUID>
                      <c15:f>'/Users/el1goluj/Documents/ZURICH/PROJECTS/UPMEM/upmem-workloads/Microbenchmarks/AI/[ai_output.xlsx]ai_output (4)'!$J$148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2-FF8B-5F4C-8BBF-ED4DE736661E}"/>
                </c:ext>
              </c:extLst>
            </c:dLbl>
            <c:dLbl>
              <c:idx val="147"/>
              <c:tx>
                <c:strRef>
                  <c:f>'/Users/el1goluj/Documents/ZURICH/PROJECTS/UPMEM/upmem-workloads/Microbenchmarks/AI/[ai_output.xlsx]ai_output (4)'!$J$149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{AA6F8625-45A5-6C40-AA4B-A5D448E7F98E}</c15:txfldGUID>
                      <c15:f>'/Users/el1goluj/Documents/ZURICH/PROJECTS/UPMEM/upmem-workloads/Microbenchmarks/AI/[ai_output.xlsx]ai_output (4)'!$J$149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3-FF8B-5F4C-8BBF-ED4DE736661E}"/>
                </c:ext>
              </c:extLst>
            </c:dLbl>
            <c:dLbl>
              <c:idx val="148"/>
              <c:tx>
                <c:strRef>
                  <c:f>'/Users/el1goluj/Documents/ZURICH/PROJECTS/UPMEM/upmem-workloads/Microbenchmarks/AI/[ai_output.xlsx]ai_output (4)'!$J$150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{CE2BC208-DD35-0543-9CFB-2DB92FFAECDC}</c15:txfldGUID>
                      <c15:f>'/Users/el1goluj/Documents/ZURICH/PROJECTS/UPMEM/upmem-workloads/Microbenchmarks/AI/[ai_output.xlsx]ai_output (4)'!$J$150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4-FF8B-5F4C-8BBF-ED4DE736661E}"/>
                </c:ext>
              </c:extLst>
            </c:dLbl>
            <c:dLbl>
              <c:idx val="149"/>
              <c:tx>
                <c:strRef>
                  <c:f>'/Users/el1goluj/Documents/ZURICH/PROJECTS/UPMEM/upmem-workloads/Microbenchmarks/AI/[ai_output.xlsx]ai_output (4)'!$J$151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{6FC87335-B6FB-1848-B076-F99C250C0116}</c15:txfldGUID>
                      <c15:f>'/Users/el1goluj/Documents/ZURICH/PROJECTS/UPMEM/upmem-workloads/Microbenchmarks/AI/[ai_output.xlsx]ai_output (4)'!$J$151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5-FF8B-5F4C-8BBF-ED4DE736661E}"/>
                </c:ext>
              </c:extLst>
            </c:dLbl>
            <c:dLbl>
              <c:idx val="150"/>
              <c:tx>
                <c:strRef>
                  <c:f>'/Users/el1goluj/Documents/ZURICH/PROJECTS/UPMEM/upmem-workloads/Microbenchmarks/AI/[ai_output.xlsx]ai_output (4)'!$J$152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{23459DFE-6938-C742-A71D-000B0753CE34}</c15:txfldGUID>
                      <c15:f>'/Users/el1goluj/Documents/ZURICH/PROJECTS/UPMEM/upmem-workloads/Microbenchmarks/AI/[ai_output.xlsx]ai_output (4)'!$J$152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6-FF8B-5F4C-8BBF-ED4DE736661E}"/>
                </c:ext>
              </c:extLst>
            </c:dLbl>
            <c:dLbl>
              <c:idx val="151"/>
              <c:tx>
                <c:strRef>
                  <c:f>'/Users/el1goluj/Documents/ZURICH/PROJECTS/UPMEM/upmem-workloads/Microbenchmarks/AI/[ai_output.xlsx]ai_output (4)'!$J$153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{EBF3B982-FD3B-8644-9607-97537F5CD5F9}</c15:txfldGUID>
                      <c15:f>'/Users/el1goluj/Documents/ZURICH/PROJECTS/UPMEM/upmem-workloads/Microbenchmarks/AI/[ai_output.xlsx]ai_output (4)'!$J$153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7-FF8B-5F4C-8BBF-ED4DE736661E}"/>
                </c:ext>
              </c:extLst>
            </c:dLbl>
            <c:dLbl>
              <c:idx val="152"/>
              <c:tx>
                <c:strRef>
                  <c:f>'/Users/el1goluj/Documents/ZURICH/PROJECTS/UPMEM/upmem-workloads/Microbenchmarks/AI/[ai_output.xlsx]ai_output (4)'!$J$154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{09B86D26-B912-D44D-BA9F-7997FB99A86E}</c15:txfldGUID>
                      <c15:f>'/Users/el1goluj/Documents/ZURICH/PROJECTS/UPMEM/upmem-workloads/Microbenchmarks/AI/[ai_output.xlsx]ai_output (4)'!$J$154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8-FF8B-5F4C-8BBF-ED4DE736661E}"/>
                </c:ext>
              </c:extLst>
            </c:dLbl>
            <c:dLbl>
              <c:idx val="153"/>
              <c:tx>
                <c:strRef>
                  <c:f>'/Users/el1goluj/Documents/ZURICH/PROJECTS/UPMEM/upmem-workloads/Microbenchmarks/AI/[ai_output.xlsx]ai_output (4)'!$J$155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{DAABCDB9-9CFA-3345-9BDB-0CBB02FF04C8}</c15:txfldGUID>
                      <c15:f>'/Users/el1goluj/Documents/ZURICH/PROJECTS/UPMEM/upmem-workloads/Microbenchmarks/AI/[ai_output.xlsx]ai_output (4)'!$J$155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9-FF8B-5F4C-8BBF-ED4DE736661E}"/>
                </c:ext>
              </c:extLst>
            </c:dLbl>
            <c:dLbl>
              <c:idx val="154"/>
              <c:tx>
                <c:strRef>
                  <c:f>'/Users/el1goluj/Documents/ZURICH/PROJECTS/UPMEM/upmem-workloads/Microbenchmarks/AI/[ai_output.xlsx]ai_output (4)'!$J$156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{95CB8A34-DA90-7047-A8BD-F7859B00963B}</c15:txfldGUID>
                      <c15:f>'/Users/el1goluj/Documents/ZURICH/PROJECTS/UPMEM/upmem-workloads/Microbenchmarks/AI/[ai_output.xlsx]ai_output (4)'!$J$156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A-FF8B-5F4C-8BBF-ED4DE736661E}"/>
                </c:ext>
              </c:extLst>
            </c:dLbl>
            <c:dLbl>
              <c:idx val="155"/>
              <c:tx>
                <c:strRef>
                  <c:f>'/Users/el1goluj/Documents/ZURICH/PROJECTS/UPMEM/upmem-workloads/Microbenchmarks/AI/[ai_output.xlsx]ai_output (4)'!$J$157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{23AA424E-32F4-EB46-89E3-5A82A4EF892F}</c15:txfldGUID>
                      <c15:f>'/Users/el1goluj/Documents/ZURICH/PROJECTS/UPMEM/upmem-workloads/Microbenchmarks/AI/[ai_output.xlsx]ai_output (4)'!$J$157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B-FF8B-5F4C-8BBF-ED4DE736661E}"/>
                </c:ext>
              </c:extLst>
            </c:dLbl>
            <c:dLbl>
              <c:idx val="156"/>
              <c:tx>
                <c:strRef>
                  <c:f>'/Users/el1goluj/Documents/ZURICH/PROJECTS/UPMEM/upmem-workloads/Microbenchmarks/AI/[ai_output.xlsx]ai_output (4)'!$J$158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{A6A953DD-A7A4-F546-A918-FDEA2309BA38}</c15:txfldGUID>
                      <c15:f>'/Users/el1goluj/Documents/ZURICH/PROJECTS/UPMEM/upmem-workloads/Microbenchmarks/AI/[ai_output.xlsx]ai_output (4)'!$J$158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C-FF8B-5F4C-8BBF-ED4DE736661E}"/>
                </c:ext>
              </c:extLst>
            </c:dLbl>
            <c:dLbl>
              <c:idx val="157"/>
              <c:tx>
                <c:strRef>
                  <c:f>'/Users/el1goluj/Documents/ZURICH/PROJECTS/UPMEM/upmem-workloads/Microbenchmarks/AI/[ai_output.xlsx]ai_output (4)'!$J$159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{37A1215C-E099-8F45-8204-D95E84B54B2B}</c15:txfldGUID>
                      <c15:f>'/Users/el1goluj/Documents/ZURICH/PROJECTS/UPMEM/upmem-workloads/Microbenchmarks/AI/[ai_output.xlsx]ai_output (4)'!$J$159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D-FF8B-5F4C-8BBF-ED4DE736661E}"/>
                </c:ext>
              </c:extLst>
            </c:dLbl>
            <c:dLbl>
              <c:idx val="158"/>
              <c:tx>
                <c:strRef>
                  <c:f>'/Users/el1goluj/Documents/ZURICH/PROJECTS/UPMEM/upmem-workloads/Microbenchmarks/AI/[ai_output.xlsx]ai_output (4)'!$J$160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{655D0DC6-EF34-4E45-A550-5AAA48DEAD3E}</c15:txfldGUID>
                      <c15:f>'/Users/el1goluj/Documents/ZURICH/PROJECTS/UPMEM/upmem-workloads/Microbenchmarks/AI/[ai_output.xlsx]ai_output (4)'!$J$160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E-FF8B-5F4C-8BBF-ED4DE736661E}"/>
                </c:ext>
              </c:extLst>
            </c:dLbl>
            <c:dLbl>
              <c:idx val="159"/>
              <c:tx>
                <c:strRef>
                  <c:f>'/Users/el1goluj/Documents/ZURICH/PROJECTS/UPMEM/upmem-workloads/Microbenchmarks/AI/[ai_output.xlsx]ai_output (4)'!$J$161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{05F5DD47-0A65-D24B-B72E-20FE0330B557}</c15:txfldGUID>
                      <c15:f>'/Users/el1goluj/Documents/ZURICH/PROJECTS/UPMEM/upmem-workloads/Microbenchmarks/AI/[ai_output.xlsx]ai_output (4)'!$J$161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9F-FF8B-5F4C-8BBF-ED4DE736661E}"/>
                </c:ext>
              </c:extLst>
            </c:dLbl>
            <c:dLbl>
              <c:idx val="160"/>
              <c:tx>
                <c:strRef>
                  <c:f>'/Users/el1goluj/Documents/ZURICH/PROJECTS/UPMEM/upmem-workloads/Microbenchmarks/AI/[ai_output.xlsx]ai_output (4)'!$J$162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{5054F82C-C103-454B-9919-13ABFB3AA836}</c15:txfldGUID>
                      <c15:f>'/Users/el1goluj/Documents/ZURICH/PROJECTS/UPMEM/upmem-workloads/Microbenchmarks/AI/[ai_output.xlsx]ai_output (4)'!$J$162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0-FF8B-5F4C-8BBF-ED4DE736661E}"/>
                </c:ext>
              </c:extLst>
            </c:dLbl>
            <c:dLbl>
              <c:idx val="161"/>
              <c:tx>
                <c:strRef>
                  <c:f>'/Users/el1goluj/Documents/ZURICH/PROJECTS/UPMEM/upmem-workloads/Microbenchmarks/AI/[ai_output.xlsx]ai_output (4)'!$J$163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{4DA01F63-4F4F-C648-81FB-72EEF8B88710}</c15:txfldGUID>
                      <c15:f>'/Users/el1goluj/Documents/ZURICH/PROJECTS/UPMEM/upmem-workloads/Microbenchmarks/AI/[ai_output.xlsx]ai_output (4)'!$J$163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1-FF8B-5F4C-8BBF-ED4DE736661E}"/>
                </c:ext>
              </c:extLst>
            </c:dLbl>
            <c:dLbl>
              <c:idx val="162"/>
              <c:tx>
                <c:strRef>
                  <c:f>'/Users/el1goluj/Documents/ZURICH/PROJECTS/UPMEM/upmem-workloads/Microbenchmarks/AI/[ai_output.xlsx]ai_output (4)'!$J$164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{BE954A86-78E7-CD42-AD05-9E41EA38F402}</c15:txfldGUID>
                      <c15:f>'/Users/el1goluj/Documents/ZURICH/PROJECTS/UPMEM/upmem-workloads/Microbenchmarks/AI/[ai_output.xlsx]ai_output (4)'!$J$164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2-FF8B-5F4C-8BBF-ED4DE736661E}"/>
                </c:ext>
              </c:extLst>
            </c:dLbl>
            <c:dLbl>
              <c:idx val="163"/>
              <c:tx>
                <c:strRef>
                  <c:f>'/Users/el1goluj/Documents/ZURICH/PROJECTS/UPMEM/upmem-workloads/Microbenchmarks/AI/[ai_output.xlsx]ai_output (4)'!$J$165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{31A98ABE-B826-7249-9C95-99DFC75571E1}</c15:txfldGUID>
                      <c15:f>'/Users/el1goluj/Documents/ZURICH/PROJECTS/UPMEM/upmem-workloads/Microbenchmarks/AI/[ai_output.xlsx]ai_output (4)'!$J$165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3-FF8B-5F4C-8BBF-ED4DE736661E}"/>
                </c:ext>
              </c:extLst>
            </c:dLbl>
            <c:dLbl>
              <c:idx val="164"/>
              <c:tx>
                <c:strRef>
                  <c:f>'/Users/el1goluj/Documents/ZURICH/PROJECTS/UPMEM/upmem-workloads/Microbenchmarks/AI/[ai_output.xlsx]ai_output (4)'!$J$166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{CAF039BE-3741-EC43-BD14-3FBE825C5F3F}</c15:txfldGUID>
                      <c15:f>'/Users/el1goluj/Documents/ZURICH/PROJECTS/UPMEM/upmem-workloads/Microbenchmarks/AI/[ai_output.xlsx]ai_output (4)'!$J$166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4-FF8B-5F4C-8BBF-ED4DE736661E}"/>
                </c:ext>
              </c:extLst>
            </c:dLbl>
            <c:dLbl>
              <c:idx val="165"/>
              <c:tx>
                <c:strRef>
                  <c:f>'/Users/el1goluj/Documents/ZURICH/PROJECTS/UPMEM/upmem-workloads/Microbenchmarks/AI/[ai_output.xlsx]ai_output (4)'!$J$167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{086A50F0-4D9A-D444-9510-1129E5291397}</c15:txfldGUID>
                      <c15:f>'/Users/el1goluj/Documents/ZURICH/PROJECTS/UPMEM/upmem-workloads/Microbenchmarks/AI/[ai_output.xlsx]ai_output (4)'!$J$167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5-FF8B-5F4C-8BBF-ED4DE736661E}"/>
                </c:ext>
              </c:extLst>
            </c:dLbl>
            <c:dLbl>
              <c:idx val="166"/>
              <c:tx>
                <c:strRef>
                  <c:f>'/Users/el1goluj/Documents/ZURICH/PROJECTS/UPMEM/upmem-workloads/Microbenchmarks/AI/[ai_output.xlsx]ai_output (4)'!$J$168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{23539FCC-73EB-284B-A3FB-36639FCCDFC1}</c15:txfldGUID>
                      <c15:f>'/Users/el1goluj/Documents/ZURICH/PROJECTS/UPMEM/upmem-workloads/Microbenchmarks/AI/[ai_output.xlsx]ai_output (4)'!$J$168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6-FF8B-5F4C-8BBF-ED4DE736661E}"/>
                </c:ext>
              </c:extLst>
            </c:dLbl>
            <c:dLbl>
              <c:idx val="167"/>
              <c:tx>
                <c:strRef>
                  <c:f>'/Users/el1goluj/Documents/ZURICH/PROJECTS/UPMEM/upmem-workloads/Microbenchmarks/AI/[ai_output.xlsx]ai_output (4)'!$J$169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{ABAA235E-CAF1-8D4D-907C-CB5B3B523437}</c15:txfldGUID>
                      <c15:f>'/Users/el1goluj/Documents/ZURICH/PROJECTS/UPMEM/upmem-workloads/Microbenchmarks/AI/[ai_output.xlsx]ai_output (4)'!$J$169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7-FF8B-5F4C-8BBF-ED4DE736661E}"/>
                </c:ext>
              </c:extLst>
            </c:dLbl>
            <c:dLbl>
              <c:idx val="168"/>
              <c:tx>
                <c:strRef>
                  <c:f>'/Users/el1goluj/Documents/ZURICH/PROJECTS/UPMEM/upmem-workloads/Microbenchmarks/AI/[ai_output.xlsx]ai_output (4)'!$J$170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{EE28822B-E739-B54C-B77A-47B25C2605AD}</c15:txfldGUID>
                      <c15:f>'/Users/el1goluj/Documents/ZURICH/PROJECTS/UPMEM/upmem-workloads/Microbenchmarks/AI/[ai_output.xlsx]ai_output (4)'!$J$170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8-FF8B-5F4C-8BBF-ED4DE736661E}"/>
                </c:ext>
              </c:extLst>
            </c:dLbl>
            <c:dLbl>
              <c:idx val="169"/>
              <c:tx>
                <c:strRef>
                  <c:f>'/Users/el1goluj/Documents/ZURICH/PROJECTS/UPMEM/upmem-workloads/Microbenchmarks/AI/[ai_output.xlsx]ai_output (4)'!$J$171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{0AE9585F-FF87-BE4C-B94C-046AFD8E71B9}</c15:txfldGUID>
                      <c15:f>'/Users/el1goluj/Documents/ZURICH/PROJECTS/UPMEM/upmem-workloads/Microbenchmarks/AI/[ai_output.xlsx]ai_output (4)'!$J$171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9-FF8B-5F4C-8BBF-ED4DE736661E}"/>
                </c:ext>
              </c:extLst>
            </c:dLbl>
            <c:dLbl>
              <c:idx val="170"/>
              <c:tx>
                <c:strRef>
                  <c:f>'/Users/el1goluj/Documents/ZURICH/PROJECTS/UPMEM/upmem-workloads/Microbenchmarks/AI/[ai_output.xlsx]ai_output (4)'!$J$172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{19218824-C972-CB43-A36B-1D018226C229}</c15:txfldGUID>
                      <c15:f>'/Users/el1goluj/Documents/ZURICH/PROJECTS/UPMEM/upmem-workloads/Microbenchmarks/AI/[ai_output.xlsx]ai_output (4)'!$J$172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A-FF8B-5F4C-8BBF-ED4DE736661E}"/>
                </c:ext>
              </c:extLst>
            </c:dLbl>
            <c:dLbl>
              <c:idx val="171"/>
              <c:tx>
                <c:strRef>
                  <c:f>'/Users/el1goluj/Documents/ZURICH/PROJECTS/UPMEM/upmem-workloads/Microbenchmarks/AI/[ai_output.xlsx]ai_output (4)'!$J$173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{3DB048C9-2180-154E-8E91-A0BC34F14C16}</c15:txfldGUID>
                      <c15:f>'/Users/el1goluj/Documents/ZURICH/PROJECTS/UPMEM/upmem-workloads/Microbenchmarks/AI/[ai_output.xlsx]ai_output (4)'!$J$173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B-FF8B-5F4C-8BBF-ED4DE736661E}"/>
                </c:ext>
              </c:extLst>
            </c:dLbl>
            <c:dLbl>
              <c:idx val="172"/>
              <c:tx>
                <c:strRef>
                  <c:f>'/Users/el1goluj/Documents/ZURICH/PROJECTS/UPMEM/upmem-workloads/Microbenchmarks/AI/[ai_output.xlsx]ai_output (4)'!$J$174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{8550BD4D-6FFB-9342-B261-04585951EBFD}</c15:txfldGUID>
                      <c15:f>'/Users/el1goluj/Documents/ZURICH/PROJECTS/UPMEM/upmem-workloads/Microbenchmarks/AI/[ai_output.xlsx]ai_output (4)'!$J$174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C-FF8B-5F4C-8BBF-ED4DE736661E}"/>
                </c:ext>
              </c:extLst>
            </c:dLbl>
            <c:dLbl>
              <c:idx val="173"/>
              <c:tx>
                <c:strRef>
                  <c:f>'/Users/el1goluj/Documents/ZURICH/PROJECTS/UPMEM/upmem-workloads/Microbenchmarks/AI/[ai_output.xlsx]ai_output (4)'!$J$175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{4F4FFECF-7BDF-2042-9A63-99ED00D6140A}</c15:txfldGUID>
                      <c15:f>'/Users/el1goluj/Documents/ZURICH/PROJECTS/UPMEM/upmem-workloads/Microbenchmarks/AI/[ai_output.xlsx]ai_output (4)'!$J$175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D-FF8B-5F4C-8BBF-ED4DE736661E}"/>
                </c:ext>
              </c:extLst>
            </c:dLbl>
            <c:dLbl>
              <c:idx val="174"/>
              <c:tx>
                <c:strRef>
                  <c:f>'/Users/el1goluj/Documents/ZURICH/PROJECTS/UPMEM/upmem-workloads/Microbenchmarks/AI/[ai_output.xlsx]ai_output (4)'!$J$176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{97739566-073E-E347-BB7A-2C66F72FD9B9}</c15:txfldGUID>
                      <c15:f>'/Users/el1goluj/Documents/ZURICH/PROJECTS/UPMEM/upmem-workloads/Microbenchmarks/AI/[ai_output.xlsx]ai_output (4)'!$J$176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E-FF8B-5F4C-8BBF-ED4DE736661E}"/>
                </c:ext>
              </c:extLst>
            </c:dLbl>
            <c:dLbl>
              <c:idx val="175"/>
              <c:tx>
                <c:strRef>
                  <c:f>'/Users/el1goluj/Documents/ZURICH/PROJECTS/UPMEM/upmem-workloads/Microbenchmarks/AI/[ai_output.xlsx]ai_output (4)'!$J$177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{E0435F68-3416-4C4C-B314-260FF54E9C3B}</c15:txfldGUID>
                      <c15:f>'/Users/el1goluj/Documents/ZURICH/PROJECTS/UPMEM/upmem-workloads/Microbenchmarks/AI/[ai_output.xlsx]ai_output (4)'!$J$177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AF-FF8B-5F4C-8BBF-ED4DE736661E}"/>
                </c:ext>
              </c:extLst>
            </c:dLbl>
            <c:dLbl>
              <c:idx val="176"/>
              <c:tx>
                <c:strRef>
                  <c:f>'/Users/el1goluj/Documents/ZURICH/PROJECTS/UPMEM/upmem-workloads/Microbenchmarks/AI/[ai_output.xlsx]ai_output (4)'!$J$178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{4B8FE207-6DEA-874F-B40E-772D5207BC6B}</c15:txfldGUID>
                      <c15:f>'/Users/el1goluj/Documents/ZURICH/PROJECTS/UPMEM/upmem-workloads/Microbenchmarks/AI/[ai_output.xlsx]ai_output (4)'!$J$178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0-FF8B-5F4C-8BBF-ED4DE736661E}"/>
                </c:ext>
              </c:extLst>
            </c:dLbl>
            <c:dLbl>
              <c:idx val="177"/>
              <c:tx>
                <c:strRef>
                  <c:f>'/Users/el1goluj/Documents/ZURICH/PROJECTS/UPMEM/upmem-workloads/Microbenchmarks/AI/[ai_output.xlsx]ai_output (4)'!$J$179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{80E97B4A-8CBD-0A48-A96B-F0EF2E9A1685}</c15:txfldGUID>
                      <c15:f>'/Users/el1goluj/Documents/ZURICH/PROJECTS/UPMEM/upmem-workloads/Microbenchmarks/AI/[ai_output.xlsx]ai_output (4)'!$J$179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1-FF8B-5F4C-8BBF-ED4DE736661E}"/>
                </c:ext>
              </c:extLst>
            </c:dLbl>
            <c:dLbl>
              <c:idx val="178"/>
              <c:tx>
                <c:strRef>
                  <c:f>'/Users/el1goluj/Documents/ZURICH/PROJECTS/UPMEM/upmem-workloads/Microbenchmarks/AI/[ai_output.xlsx]ai_output (4)'!$J$180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{2133A0D8-4362-9E4F-AE78-C4C1419DD59C}</c15:txfldGUID>
                      <c15:f>'/Users/el1goluj/Documents/ZURICH/PROJECTS/UPMEM/upmem-workloads/Microbenchmarks/AI/[ai_output.xlsx]ai_output (4)'!$J$180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2-FF8B-5F4C-8BBF-ED4DE736661E}"/>
                </c:ext>
              </c:extLst>
            </c:dLbl>
            <c:dLbl>
              <c:idx val="179"/>
              <c:tx>
                <c:strRef>
                  <c:f>'/Users/el1goluj/Documents/ZURICH/PROJECTS/UPMEM/upmem-workloads/Microbenchmarks/AI/[ai_output.xlsx]ai_output (4)'!$J$181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{C692EB0D-26B1-A942-970C-41CFF262524A}</c15:txfldGUID>
                      <c15:f>'/Users/el1goluj/Documents/ZURICH/PROJECTS/UPMEM/upmem-workloads/Microbenchmarks/AI/[ai_output.xlsx]ai_output (4)'!$J$181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3-FF8B-5F4C-8BBF-ED4DE736661E}"/>
                </c:ext>
              </c:extLst>
            </c:dLbl>
            <c:dLbl>
              <c:idx val="180"/>
              <c:tx>
                <c:strRef>
                  <c:f>'/Users/el1goluj/Documents/ZURICH/PROJECTS/UPMEM/upmem-workloads/Microbenchmarks/AI/[ai_output.xlsx]ai_output (4)'!$J$182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{6B6E075C-5577-A644-B43E-F4AE14C78AD0}</c15:txfldGUID>
                      <c15:f>'/Users/el1goluj/Documents/ZURICH/PROJECTS/UPMEM/upmem-workloads/Microbenchmarks/AI/[ai_output.xlsx]ai_output (4)'!$J$182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4-FF8B-5F4C-8BBF-ED4DE736661E}"/>
                </c:ext>
              </c:extLst>
            </c:dLbl>
            <c:dLbl>
              <c:idx val="181"/>
              <c:tx>
                <c:strRef>
                  <c:f>'/Users/el1goluj/Documents/ZURICH/PROJECTS/UPMEM/upmem-workloads/Microbenchmarks/AI/[ai_output.xlsx]ai_output (4)'!$J$183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{0DA005C3-50D2-2B4F-B7C9-8BAB76AD773F}</c15:txfldGUID>
                      <c15:f>'/Users/el1goluj/Documents/ZURICH/PROJECTS/UPMEM/upmem-workloads/Microbenchmarks/AI/[ai_output.xlsx]ai_output (4)'!$J$183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5-FF8B-5F4C-8BBF-ED4DE736661E}"/>
                </c:ext>
              </c:extLst>
            </c:dLbl>
            <c:dLbl>
              <c:idx val="182"/>
              <c:tx>
                <c:strRef>
                  <c:f>'/Users/el1goluj/Documents/ZURICH/PROJECTS/UPMEM/upmem-workloads/Microbenchmarks/AI/[ai_output.xlsx]ai_output (4)'!$J$184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{9EE0BDBD-661F-D646-A407-9A2EB5911EA4}</c15:txfldGUID>
                      <c15:f>'/Users/el1goluj/Documents/ZURICH/PROJECTS/UPMEM/upmem-workloads/Microbenchmarks/AI/[ai_output.xlsx]ai_output (4)'!$J$184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6-FF8B-5F4C-8BBF-ED4DE736661E}"/>
                </c:ext>
              </c:extLst>
            </c:dLbl>
            <c:dLbl>
              <c:idx val="183"/>
              <c:tx>
                <c:strRef>
                  <c:f>'/Users/el1goluj/Documents/ZURICH/PROJECTS/UPMEM/upmem-workloads/Microbenchmarks/AI/[ai_output.xlsx]ai_output (4)'!$J$185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{754B059B-F57E-D94E-9CF2-0F599B5DB9CE}</c15:txfldGUID>
                      <c15:f>'/Users/el1goluj/Documents/ZURICH/PROJECTS/UPMEM/upmem-workloads/Microbenchmarks/AI/[ai_output.xlsx]ai_output (4)'!$J$185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7-FF8B-5F4C-8BBF-ED4DE736661E}"/>
                </c:ext>
              </c:extLst>
            </c:dLbl>
            <c:dLbl>
              <c:idx val="184"/>
              <c:tx>
                <c:strRef>
                  <c:f>'/Users/el1goluj/Documents/ZURICH/PROJECTS/UPMEM/upmem-workloads/Microbenchmarks/AI/[ai_output.xlsx]ai_output (4)'!$J$186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{2A12111E-618B-344F-92F6-F75358CB60FF}</c15:txfldGUID>
                      <c15:f>'/Users/el1goluj/Documents/ZURICH/PROJECTS/UPMEM/upmem-workloads/Microbenchmarks/AI/[ai_output.xlsx]ai_output (4)'!$J$186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8-FF8B-5F4C-8BBF-ED4DE736661E}"/>
                </c:ext>
              </c:extLst>
            </c:dLbl>
            <c:dLbl>
              <c:idx val="185"/>
              <c:tx>
                <c:strRef>
                  <c:f>'/Users/el1goluj/Documents/ZURICH/PROJECTS/UPMEM/upmem-workloads/Microbenchmarks/AI/[ai_output.xlsx]ai_output (4)'!$J$187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{F09777E5-A7B1-BD44-B462-8AF1911768AD}</c15:txfldGUID>
                      <c15:f>'/Users/el1goluj/Documents/ZURICH/PROJECTS/UPMEM/upmem-workloads/Microbenchmarks/AI/[ai_output.xlsx]ai_output (4)'!$J$187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9-FF8B-5F4C-8BBF-ED4DE736661E}"/>
                </c:ext>
              </c:extLst>
            </c:dLbl>
            <c:dLbl>
              <c:idx val="186"/>
              <c:tx>
                <c:strRef>
                  <c:f>'/Users/el1goluj/Documents/ZURICH/PROJECTS/UPMEM/upmem-workloads/Microbenchmarks/AI/[ai_output.xlsx]ai_output (4)'!$J$188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{9B93C352-85D6-884F-B046-3489A35A83F9}</c15:txfldGUID>
                      <c15:f>'/Users/el1goluj/Documents/ZURICH/PROJECTS/UPMEM/upmem-workloads/Microbenchmarks/AI/[ai_output.xlsx]ai_output (4)'!$J$188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A-FF8B-5F4C-8BBF-ED4DE736661E}"/>
                </c:ext>
              </c:extLst>
            </c:dLbl>
            <c:dLbl>
              <c:idx val="187"/>
              <c:tx>
                <c:strRef>
                  <c:f>'/Users/el1goluj/Documents/ZURICH/PROJECTS/UPMEM/upmem-workloads/Microbenchmarks/AI/[ai_output.xlsx]ai_output (4)'!$J$189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{33AE036A-02D8-1C4D-949E-F6B5CAC412E6}</c15:txfldGUID>
                      <c15:f>'/Users/el1goluj/Documents/ZURICH/PROJECTS/UPMEM/upmem-workloads/Microbenchmarks/AI/[ai_output.xlsx]ai_output (4)'!$J$189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B-FF8B-5F4C-8BBF-ED4DE736661E}"/>
                </c:ext>
              </c:extLst>
            </c:dLbl>
            <c:dLbl>
              <c:idx val="188"/>
              <c:tx>
                <c:strRef>
                  <c:f>'/Users/el1goluj/Documents/ZURICH/PROJECTS/UPMEM/upmem-workloads/Microbenchmarks/AI/[ai_output.xlsx]ai_output (4)'!$J$190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{A78CB686-D08F-A04A-BD28-22553E2B3C40}</c15:txfldGUID>
                      <c15:f>'/Users/el1goluj/Documents/ZURICH/PROJECTS/UPMEM/upmem-workloads/Microbenchmarks/AI/[ai_output.xlsx]ai_output (4)'!$J$190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C-FF8B-5F4C-8BBF-ED4DE736661E}"/>
                </c:ext>
              </c:extLst>
            </c:dLbl>
            <c:dLbl>
              <c:idx val="189"/>
              <c:tx>
                <c:strRef>
                  <c:f>'/Users/el1goluj/Documents/ZURICH/PROJECTS/UPMEM/upmem-workloads/Microbenchmarks/AI/[ai_output.xlsx]ai_output (4)'!$J$191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{9C28EE21-C075-AA46-B71B-FC1CCA30C1F0}</c15:txfldGUID>
                      <c15:f>'/Users/el1goluj/Documents/ZURICH/PROJECTS/UPMEM/upmem-workloads/Microbenchmarks/AI/[ai_output.xlsx]ai_output (4)'!$J$191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D-FF8B-5F4C-8BBF-ED4DE736661E}"/>
                </c:ext>
              </c:extLst>
            </c:dLbl>
            <c:dLbl>
              <c:idx val="190"/>
              <c:tx>
                <c:strRef>
                  <c:f>'/Users/el1goluj/Documents/ZURICH/PROJECTS/UPMEM/upmem-workloads/Microbenchmarks/AI/[ai_output.xlsx]ai_output (4)'!$J$192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{0161F1D0-CF91-9041-82F0-E9EA35E46471}</c15:txfldGUID>
                      <c15:f>'/Users/el1goluj/Documents/ZURICH/PROJECTS/UPMEM/upmem-workloads/Microbenchmarks/AI/[ai_output.xlsx]ai_output (4)'!$J$192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E-FF8B-5F4C-8BBF-ED4DE736661E}"/>
                </c:ext>
              </c:extLst>
            </c:dLbl>
            <c:dLbl>
              <c:idx val="191"/>
              <c:tx>
                <c:strRef>
                  <c:f>'/Users/el1goluj/Documents/ZURICH/PROJECTS/UPMEM/upmem-workloads/Microbenchmarks/AI/[ai_output.xlsx]ai_output (4)'!$J$193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{7D408463-26ED-F34F-96FC-D05023EAE568}</c15:txfldGUID>
                      <c15:f>'/Users/el1goluj/Documents/ZURICH/PROJECTS/UPMEM/upmem-workloads/Microbenchmarks/AI/[ai_output.xlsx]ai_output (4)'!$J$193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BF-FF8B-5F4C-8BBF-ED4DE736661E}"/>
                </c:ext>
              </c:extLst>
            </c:dLbl>
            <c:dLbl>
              <c:idx val="192"/>
              <c:tx>
                <c:strRef>
                  <c:f>'/Users/el1goluj/Documents/ZURICH/PROJECTS/UPMEM/upmem-workloads/Microbenchmarks/AI/[ai_output.xlsx]ai_output (4)'!$J$194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{A50E4853-1FC6-FF45-88B6-6DDEAAC0574C}</c15:txfldGUID>
                      <c15:f>'/Users/el1goluj/Documents/ZURICH/PROJECTS/UPMEM/upmem-workloads/Microbenchmarks/AI/[ai_output.xlsx]ai_output (4)'!$J$194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0-FF8B-5F4C-8BBF-ED4DE736661E}"/>
                </c:ext>
              </c:extLst>
            </c:dLbl>
            <c:dLbl>
              <c:idx val="193"/>
              <c:tx>
                <c:strRef>
                  <c:f>'/Users/el1goluj/Documents/ZURICH/PROJECTS/UPMEM/upmem-workloads/Microbenchmarks/AI/[ai_output.xlsx]ai_output (4)'!$J$195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{7CA58199-B83F-ED44-B594-79C14B4FA7AA}</c15:txfldGUID>
                      <c15:f>'/Users/el1goluj/Documents/ZURICH/PROJECTS/UPMEM/upmem-workloads/Microbenchmarks/AI/[ai_output.xlsx]ai_output (4)'!$J$195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1-FF8B-5F4C-8BBF-ED4DE736661E}"/>
                </c:ext>
              </c:extLst>
            </c:dLbl>
            <c:dLbl>
              <c:idx val="194"/>
              <c:tx>
                <c:strRef>
                  <c:f>'/Users/el1goluj/Documents/ZURICH/PROJECTS/UPMEM/upmem-workloads/Microbenchmarks/AI/[ai_output.xlsx]ai_output (4)'!$J$196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{5776C5C7-7CE8-8A44-8BC0-77CC1741743C}</c15:txfldGUID>
                      <c15:f>'/Users/el1goluj/Documents/ZURICH/PROJECTS/UPMEM/upmem-workloads/Microbenchmarks/AI/[ai_output.xlsx]ai_output (4)'!$J$196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2-FF8B-5F4C-8BBF-ED4DE736661E}"/>
                </c:ext>
              </c:extLst>
            </c:dLbl>
            <c:dLbl>
              <c:idx val="195"/>
              <c:tx>
                <c:strRef>
                  <c:f>'/Users/el1goluj/Documents/ZURICH/PROJECTS/UPMEM/upmem-workloads/Microbenchmarks/AI/[ai_output.xlsx]ai_output (4)'!$J$197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{29E9CAFD-C713-7247-AF0C-76E31A653273}</c15:txfldGUID>
                      <c15:f>'/Users/el1goluj/Documents/ZURICH/PROJECTS/UPMEM/upmem-workloads/Microbenchmarks/AI/[ai_output.xlsx]ai_output (4)'!$J$197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3-FF8B-5F4C-8BBF-ED4DE736661E}"/>
                </c:ext>
              </c:extLst>
            </c:dLbl>
            <c:dLbl>
              <c:idx val="196"/>
              <c:tx>
                <c:strRef>
                  <c:f>'/Users/el1goluj/Documents/ZURICH/PROJECTS/UPMEM/upmem-workloads/Microbenchmarks/AI/[ai_output.xlsx]ai_output (4)'!$J$198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{EAF426BD-B030-CF4C-9E9F-BBCF9075B450}</c15:txfldGUID>
                      <c15:f>'/Users/el1goluj/Documents/ZURICH/PROJECTS/UPMEM/upmem-workloads/Microbenchmarks/AI/[ai_output.xlsx]ai_output (4)'!$J$198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4-FF8B-5F4C-8BBF-ED4DE736661E}"/>
                </c:ext>
              </c:extLst>
            </c:dLbl>
            <c:dLbl>
              <c:idx val="197"/>
              <c:tx>
                <c:strRef>
                  <c:f>'/Users/el1goluj/Documents/ZURICH/PROJECTS/UPMEM/upmem-workloads/Microbenchmarks/AI/[ai_output.xlsx]ai_output (4)'!$J$199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{CF878679-5993-394D-9999-0C2F19F48D02}</c15:txfldGUID>
                      <c15:f>'/Users/el1goluj/Documents/ZURICH/PROJECTS/UPMEM/upmem-workloads/Microbenchmarks/AI/[ai_output.xlsx]ai_output (4)'!$J$199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5-FF8B-5F4C-8BBF-ED4DE736661E}"/>
                </c:ext>
              </c:extLst>
            </c:dLbl>
            <c:dLbl>
              <c:idx val="198"/>
              <c:tx>
                <c:strRef>
                  <c:f>'/Users/el1goluj/Documents/ZURICH/PROJECTS/UPMEM/upmem-workloads/Microbenchmarks/AI/[ai_output.xlsx]ai_output (4)'!$J$200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{BEE19ED8-F023-B74C-9AA6-FEE110DD0AF2}</c15:txfldGUID>
                      <c15:f>'/Users/el1goluj/Documents/ZURICH/PROJECTS/UPMEM/upmem-workloads/Microbenchmarks/AI/[ai_output.xlsx]ai_output (4)'!$J$200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6-FF8B-5F4C-8BBF-ED4DE736661E}"/>
                </c:ext>
              </c:extLst>
            </c:dLbl>
            <c:dLbl>
              <c:idx val="199"/>
              <c:tx>
                <c:strRef>
                  <c:f>'/Users/el1goluj/Documents/ZURICH/PROJECTS/UPMEM/upmem-workloads/Microbenchmarks/AI/[ai_output.xlsx]ai_output (4)'!$J$201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{11400F9A-B97A-BC4B-AFF9-9D33DC7B71B0}</c15:txfldGUID>
                      <c15:f>'/Users/el1goluj/Documents/ZURICH/PROJECTS/UPMEM/upmem-workloads/Microbenchmarks/AI/[ai_output.xlsx]ai_output (4)'!$J$201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7-FF8B-5F4C-8BBF-ED4DE736661E}"/>
                </c:ext>
              </c:extLst>
            </c:dLbl>
            <c:dLbl>
              <c:idx val="200"/>
              <c:tx>
                <c:strRef>
                  <c:f>'/Users/el1goluj/Documents/ZURICH/PROJECTS/UPMEM/upmem-workloads/Microbenchmarks/AI/[ai_output.xlsx]ai_output (4)'!$J$202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{D18B5003-3BE0-8F4D-9498-D834D22EEAE0}</c15:txfldGUID>
                      <c15:f>'/Users/el1goluj/Documents/ZURICH/PROJECTS/UPMEM/upmem-workloads/Microbenchmarks/AI/[ai_output.xlsx]ai_output (4)'!$J$202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8-FF8B-5F4C-8BBF-ED4DE736661E}"/>
                </c:ext>
              </c:extLst>
            </c:dLbl>
            <c:dLbl>
              <c:idx val="201"/>
              <c:tx>
                <c:strRef>
                  <c:f>'/Users/el1goluj/Documents/ZURICH/PROJECTS/UPMEM/upmem-workloads/Microbenchmarks/AI/[ai_output.xlsx]ai_output (4)'!$J$203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{2DCE8B07-DBD5-C142-B250-639463034172}</c15:txfldGUID>
                      <c15:f>'/Users/el1goluj/Documents/ZURICH/PROJECTS/UPMEM/upmem-workloads/Microbenchmarks/AI/[ai_output.xlsx]ai_output (4)'!$J$203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9-FF8B-5F4C-8BBF-ED4DE736661E}"/>
                </c:ext>
              </c:extLst>
            </c:dLbl>
            <c:dLbl>
              <c:idx val="202"/>
              <c:tx>
                <c:strRef>
                  <c:f>'/Users/el1goluj/Documents/ZURICH/PROJECTS/UPMEM/upmem-workloads/Microbenchmarks/AI/[ai_output.xlsx]ai_output (4)'!$J$204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{39618645-35F1-1A41-8802-B9D17A7DAAF9}</c15:txfldGUID>
                      <c15:f>'/Users/el1goluj/Documents/ZURICH/PROJECTS/UPMEM/upmem-workloads/Microbenchmarks/AI/[ai_output.xlsx]ai_output (4)'!$J$204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A-FF8B-5F4C-8BBF-ED4DE736661E}"/>
                </c:ext>
              </c:extLst>
            </c:dLbl>
            <c:dLbl>
              <c:idx val="203"/>
              <c:tx>
                <c:strRef>
                  <c:f>'/Users/el1goluj/Documents/ZURICH/PROJECTS/UPMEM/upmem-workloads/Microbenchmarks/AI/[ai_output.xlsx]ai_output (4)'!$J$205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{71825866-91F8-ED4F-9BA1-B1A67337579F}</c15:txfldGUID>
                      <c15:f>'/Users/el1goluj/Documents/ZURICH/PROJECTS/UPMEM/upmem-workloads/Microbenchmarks/AI/[ai_output.xlsx]ai_output (4)'!$J$205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B-FF8B-5F4C-8BBF-ED4DE736661E}"/>
                </c:ext>
              </c:extLst>
            </c:dLbl>
            <c:dLbl>
              <c:idx val="204"/>
              <c:tx>
                <c:strRef>
                  <c:f>'/Users/el1goluj/Documents/ZURICH/PROJECTS/UPMEM/upmem-workloads/Microbenchmarks/AI/[ai_output.xlsx]ai_output (4)'!$J$206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{AE22E164-51EB-F34A-8E43-A8339749A21A}</c15:txfldGUID>
                      <c15:f>'/Users/el1goluj/Documents/ZURICH/PROJECTS/UPMEM/upmem-workloads/Microbenchmarks/AI/[ai_output.xlsx]ai_output (4)'!$J$206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C-FF8B-5F4C-8BBF-ED4DE736661E}"/>
                </c:ext>
              </c:extLst>
            </c:dLbl>
            <c:dLbl>
              <c:idx val="205"/>
              <c:tx>
                <c:strRef>
                  <c:f>'/Users/el1goluj/Documents/ZURICH/PROJECTS/UPMEM/upmem-workloads/Microbenchmarks/AI/[ai_output.xlsx]ai_output (4)'!$J$207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{7F9E4399-1037-E545-85AE-16CD2BBD4CEA}</c15:txfldGUID>
                      <c15:f>'/Users/el1goluj/Documents/ZURICH/PROJECTS/UPMEM/upmem-workloads/Microbenchmarks/AI/[ai_output.xlsx]ai_output (4)'!$J$207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D-FF8B-5F4C-8BBF-ED4DE736661E}"/>
                </c:ext>
              </c:extLst>
            </c:dLbl>
            <c:dLbl>
              <c:idx val="206"/>
              <c:tx>
                <c:strRef>
                  <c:f>'/Users/el1goluj/Documents/ZURICH/PROJECTS/UPMEM/upmem-workloads/Microbenchmarks/AI/[ai_output.xlsx]ai_output (4)'!$J$208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{8FB74553-D0A5-644E-9F1F-0E0641AE437D}</c15:txfldGUID>
                      <c15:f>'/Users/el1goluj/Documents/ZURICH/PROJECTS/UPMEM/upmem-workloads/Microbenchmarks/AI/[ai_output.xlsx]ai_output (4)'!$J$208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E-FF8B-5F4C-8BBF-ED4DE736661E}"/>
                </c:ext>
              </c:extLst>
            </c:dLbl>
            <c:dLbl>
              <c:idx val="207"/>
              <c:tx>
                <c:strRef>
                  <c:f>'/Users/el1goluj/Documents/ZURICH/PROJECTS/UPMEM/upmem-workloads/Microbenchmarks/AI/[ai_output.xlsx]ai_output (4)'!$J$209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{369C1B85-2812-B040-863D-05C2B62A2F35}</c15:txfldGUID>
                      <c15:f>'/Users/el1goluj/Documents/ZURICH/PROJECTS/UPMEM/upmem-workloads/Microbenchmarks/AI/[ai_output.xlsx]ai_output (4)'!$J$209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CF-FF8B-5F4C-8BBF-ED4DE736661E}"/>
                </c:ext>
              </c:extLst>
            </c:dLbl>
            <c:dLbl>
              <c:idx val="208"/>
              <c:tx>
                <c:strRef>
                  <c:f>'/Users/el1goluj/Documents/ZURICH/PROJECTS/UPMEM/upmem-workloads/Microbenchmarks/AI/[ai_output.xlsx]ai_output (4)'!$J$210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{50569F55-55DA-854E-9705-74A8A74059FA}</c15:txfldGUID>
                      <c15:f>'/Users/el1goluj/Documents/ZURICH/PROJECTS/UPMEM/upmem-workloads/Microbenchmarks/AI/[ai_output.xlsx]ai_output (4)'!$J$210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0-FF8B-5F4C-8BBF-ED4DE736661E}"/>
                </c:ext>
              </c:extLst>
            </c:dLbl>
            <c:dLbl>
              <c:idx val="209"/>
              <c:tx>
                <c:strRef>
                  <c:f>'/Users/el1goluj/Documents/ZURICH/PROJECTS/UPMEM/upmem-workloads/Microbenchmarks/AI/[ai_output.xlsx]ai_output (4)'!$J$211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{C3AA3E7E-9452-9747-A02C-078C95F12878}</c15:txfldGUID>
                      <c15:f>'/Users/el1goluj/Documents/ZURICH/PROJECTS/UPMEM/upmem-workloads/Microbenchmarks/AI/[ai_output.xlsx]ai_output (4)'!$J$211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1-FF8B-5F4C-8BBF-ED4DE736661E}"/>
                </c:ext>
              </c:extLst>
            </c:dLbl>
            <c:dLbl>
              <c:idx val="210"/>
              <c:tx>
                <c:strRef>
                  <c:f>'/Users/el1goluj/Documents/ZURICH/PROJECTS/UPMEM/upmem-workloads/Microbenchmarks/AI/[ai_output.xlsx]ai_output (4)'!$J$212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{CEF6460C-6603-F04F-AA23-9DC0A336CF8A}</c15:txfldGUID>
                      <c15:f>'/Users/el1goluj/Documents/ZURICH/PROJECTS/UPMEM/upmem-workloads/Microbenchmarks/AI/[ai_output.xlsx]ai_output (4)'!$J$212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2-FF8B-5F4C-8BBF-ED4DE736661E}"/>
                </c:ext>
              </c:extLst>
            </c:dLbl>
            <c:dLbl>
              <c:idx val="211"/>
              <c:tx>
                <c:strRef>
                  <c:f>'/Users/el1goluj/Documents/ZURICH/PROJECTS/UPMEM/upmem-workloads/Microbenchmarks/AI/[ai_output.xlsx]ai_output (4)'!$J$213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{FF5D91F8-CE9C-ED4E-AB44-384B12D96996}</c15:txfldGUID>
                      <c15:f>'/Users/el1goluj/Documents/ZURICH/PROJECTS/UPMEM/upmem-workloads/Microbenchmarks/AI/[ai_output.xlsx]ai_output (4)'!$J$213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3-FF8B-5F4C-8BBF-ED4DE736661E}"/>
                </c:ext>
              </c:extLst>
            </c:dLbl>
            <c:dLbl>
              <c:idx val="212"/>
              <c:tx>
                <c:strRef>
                  <c:f>'/Users/el1goluj/Documents/ZURICH/PROJECTS/UPMEM/upmem-workloads/Microbenchmarks/AI/[ai_output.xlsx]ai_output (4)'!$J$214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{38F4F1F6-553C-604C-908C-127B15791B9A}</c15:txfldGUID>
                      <c15:f>'/Users/el1goluj/Documents/ZURICH/PROJECTS/UPMEM/upmem-workloads/Microbenchmarks/AI/[ai_output.xlsx]ai_output (4)'!$J$214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4-FF8B-5F4C-8BBF-ED4DE736661E}"/>
                </c:ext>
              </c:extLst>
            </c:dLbl>
            <c:dLbl>
              <c:idx val="213"/>
              <c:tx>
                <c:strRef>
                  <c:f>'/Users/el1goluj/Documents/ZURICH/PROJECTS/UPMEM/upmem-workloads/Microbenchmarks/AI/[ai_output.xlsx]ai_output (4)'!$J$215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{7837566C-2A35-864B-99B2-3EA373A353C9}</c15:txfldGUID>
                      <c15:f>'/Users/el1goluj/Documents/ZURICH/PROJECTS/UPMEM/upmem-workloads/Microbenchmarks/AI/[ai_output.xlsx]ai_output (4)'!$J$215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5-FF8B-5F4C-8BBF-ED4DE736661E}"/>
                </c:ext>
              </c:extLst>
            </c:dLbl>
            <c:dLbl>
              <c:idx val="214"/>
              <c:tx>
                <c:strRef>
                  <c:f>'/Users/el1goluj/Documents/ZURICH/PROJECTS/UPMEM/upmem-workloads/Microbenchmarks/AI/[ai_output.xlsx]ai_output (4)'!$J$216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{2F055E6E-096D-C740-AFE0-3B5FF1AB40DF}</c15:txfldGUID>
                      <c15:f>'/Users/el1goluj/Documents/ZURICH/PROJECTS/UPMEM/upmem-workloads/Microbenchmarks/AI/[ai_output.xlsx]ai_output (4)'!$J$216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6-FF8B-5F4C-8BBF-ED4DE736661E}"/>
                </c:ext>
              </c:extLst>
            </c:dLbl>
            <c:dLbl>
              <c:idx val="215"/>
              <c:tx>
                <c:strRef>
                  <c:f>'/Users/el1goluj/Documents/ZURICH/PROJECTS/UPMEM/upmem-workloads/Microbenchmarks/AI/[ai_output.xlsx]ai_output (4)'!$J$217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{05C17BB6-B5CE-0B42-8E52-94E78D404C05}</c15:txfldGUID>
                      <c15:f>'/Users/el1goluj/Documents/ZURICH/PROJECTS/UPMEM/upmem-workloads/Microbenchmarks/AI/[ai_output.xlsx]ai_output (4)'!$J$217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7-FF8B-5F4C-8BBF-ED4DE736661E}"/>
                </c:ext>
              </c:extLst>
            </c:dLbl>
            <c:dLbl>
              <c:idx val="216"/>
              <c:tx>
                <c:strRef>
                  <c:f>'/Users/el1goluj/Documents/ZURICH/PROJECTS/UPMEM/upmem-workloads/Microbenchmarks/AI/[ai_output.xlsx]ai_output (4)'!$J$218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{4E23B6AF-97D2-DC49-ABBF-54238B55F3DA}</c15:txfldGUID>
                      <c15:f>'/Users/el1goluj/Documents/ZURICH/PROJECTS/UPMEM/upmem-workloads/Microbenchmarks/AI/[ai_output.xlsx]ai_output (4)'!$J$218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8-FF8B-5F4C-8BBF-ED4DE736661E}"/>
                </c:ext>
              </c:extLst>
            </c:dLbl>
            <c:dLbl>
              <c:idx val="217"/>
              <c:tx>
                <c:strRef>
                  <c:f>'/Users/el1goluj/Documents/ZURICH/PROJECTS/UPMEM/upmem-workloads/Microbenchmarks/AI/[ai_output.xlsx]ai_output (4)'!$J$219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{CA670FE7-D790-2F4B-BABC-6F848D69F354}</c15:txfldGUID>
                      <c15:f>'/Users/el1goluj/Documents/ZURICH/PROJECTS/UPMEM/upmem-workloads/Microbenchmarks/AI/[ai_output.xlsx]ai_output (4)'!$J$219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9-FF8B-5F4C-8BBF-ED4DE736661E}"/>
                </c:ext>
              </c:extLst>
            </c:dLbl>
            <c:dLbl>
              <c:idx val="218"/>
              <c:tx>
                <c:strRef>
                  <c:f>'/Users/el1goluj/Documents/ZURICH/PROJECTS/UPMEM/upmem-workloads/Microbenchmarks/AI/[ai_output.xlsx]ai_output (4)'!$J$220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{D710D288-E188-824C-9015-BB5B734DA1B7}</c15:txfldGUID>
                      <c15:f>'/Users/el1goluj/Documents/ZURICH/PROJECTS/UPMEM/upmem-workloads/Microbenchmarks/AI/[ai_output.xlsx]ai_output (4)'!$J$220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A-FF8B-5F4C-8BBF-ED4DE736661E}"/>
                </c:ext>
              </c:extLst>
            </c:dLbl>
            <c:dLbl>
              <c:idx val="219"/>
              <c:tx>
                <c:strRef>
                  <c:f>'/Users/el1goluj/Documents/ZURICH/PROJECTS/UPMEM/upmem-workloads/Microbenchmarks/AI/[ai_output.xlsx]ai_output (4)'!$J$221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{1197FD2C-F8F9-8948-AC82-B5C09B2828CC}</c15:txfldGUID>
                      <c15:f>'/Users/el1goluj/Documents/ZURICH/PROJECTS/UPMEM/upmem-workloads/Microbenchmarks/AI/[ai_output.xlsx]ai_output (4)'!$J$221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B-FF8B-5F4C-8BBF-ED4DE736661E}"/>
                </c:ext>
              </c:extLst>
            </c:dLbl>
            <c:dLbl>
              <c:idx val="220"/>
              <c:tx>
                <c:strRef>
                  <c:f>'/Users/el1goluj/Documents/ZURICH/PROJECTS/UPMEM/upmem-workloads/Microbenchmarks/AI/[ai_output.xlsx]ai_output (4)'!$J$222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{6E1DD851-3B16-E24F-A851-BA831DC93322}</c15:txfldGUID>
                      <c15:f>'/Users/el1goluj/Documents/ZURICH/PROJECTS/UPMEM/upmem-workloads/Microbenchmarks/AI/[ai_output.xlsx]ai_output (4)'!$J$222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C-FF8B-5F4C-8BBF-ED4DE736661E}"/>
                </c:ext>
              </c:extLst>
            </c:dLbl>
            <c:dLbl>
              <c:idx val="221"/>
              <c:tx>
                <c:strRef>
                  <c:f>'/Users/el1goluj/Documents/ZURICH/PROJECTS/UPMEM/upmem-workloads/Microbenchmarks/AI/[ai_output.xlsx]ai_output (4)'!$J$223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{81393C06-A8CE-9F42-ADEE-A559BFA380EE}</c15:txfldGUID>
                      <c15:f>'/Users/el1goluj/Documents/ZURICH/PROJECTS/UPMEM/upmem-workloads/Microbenchmarks/AI/[ai_output.xlsx]ai_output (4)'!$J$223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D-FF8B-5F4C-8BBF-ED4DE736661E}"/>
                </c:ext>
              </c:extLst>
            </c:dLbl>
            <c:dLbl>
              <c:idx val="222"/>
              <c:tx>
                <c:strRef>
                  <c:f>'/Users/el1goluj/Documents/ZURICH/PROJECTS/UPMEM/upmem-workloads/Microbenchmarks/AI/[ai_output.xlsx]ai_output (4)'!$J$224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{668C91A9-EFFD-1B4C-857D-33395FA59F41}</c15:txfldGUID>
                      <c15:f>'/Users/el1goluj/Documents/ZURICH/PROJECTS/UPMEM/upmem-workloads/Microbenchmarks/AI/[ai_output.xlsx]ai_output (4)'!$J$224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E-FF8B-5F4C-8BBF-ED4DE736661E}"/>
                </c:ext>
              </c:extLst>
            </c:dLbl>
            <c:dLbl>
              <c:idx val="223"/>
              <c:tx>
                <c:strRef>
                  <c:f>'/Users/el1goluj/Documents/ZURICH/PROJECTS/UPMEM/upmem-workloads/Microbenchmarks/AI/[ai_output.xlsx]ai_output (4)'!$J$225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{5572F1D5-7A86-AD4D-9D5B-40AE400E8299}</c15:txfldGUID>
                      <c15:f>'/Users/el1goluj/Documents/ZURICH/PROJECTS/UPMEM/upmem-workloads/Microbenchmarks/AI/[ai_output.xlsx]ai_output (4)'!$J$225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DF-FF8B-5F4C-8BBF-ED4DE736661E}"/>
                </c:ext>
              </c:extLst>
            </c:dLbl>
            <c:dLbl>
              <c:idx val="224"/>
              <c:tx>
                <c:strRef>
                  <c:f>'/Users/el1goluj/Documents/ZURICH/PROJECTS/UPMEM/upmem-workloads/Microbenchmarks/AI/[ai_output.xlsx]ai_output (4)'!$J$226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{6570A3B3-1ACA-8C46-8FF2-3A3ED5495EBC}</c15:txfldGUID>
                      <c15:f>'/Users/el1goluj/Documents/ZURICH/PROJECTS/UPMEM/upmem-workloads/Microbenchmarks/AI/[ai_output.xlsx]ai_output (4)'!$J$226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0-FF8B-5F4C-8BBF-ED4DE736661E}"/>
                </c:ext>
              </c:extLst>
            </c:dLbl>
            <c:dLbl>
              <c:idx val="225"/>
              <c:tx>
                <c:strRef>
                  <c:f>'/Users/el1goluj/Documents/ZURICH/PROJECTS/UPMEM/upmem-workloads/Microbenchmarks/AI/[ai_output.xlsx]ai_output (4)'!$J$227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{6C2CB753-AA42-9542-A16C-339678D17DB1}</c15:txfldGUID>
                      <c15:f>'/Users/el1goluj/Documents/ZURICH/PROJECTS/UPMEM/upmem-workloads/Microbenchmarks/AI/[ai_output.xlsx]ai_output (4)'!$J$227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1-FF8B-5F4C-8BBF-ED4DE736661E}"/>
                </c:ext>
              </c:extLst>
            </c:dLbl>
            <c:dLbl>
              <c:idx val="226"/>
              <c:tx>
                <c:strRef>
                  <c:f>'/Users/el1goluj/Documents/ZURICH/PROJECTS/UPMEM/upmem-workloads/Microbenchmarks/AI/[ai_output.xlsx]ai_output (4)'!$J$228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{8CFEF756-A44D-DC46-9612-3CB0951BF485}</c15:txfldGUID>
                      <c15:f>'/Users/el1goluj/Documents/ZURICH/PROJECTS/UPMEM/upmem-workloads/Microbenchmarks/AI/[ai_output.xlsx]ai_output (4)'!$J$228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2-FF8B-5F4C-8BBF-ED4DE736661E}"/>
                </c:ext>
              </c:extLst>
            </c:dLbl>
            <c:dLbl>
              <c:idx val="227"/>
              <c:tx>
                <c:strRef>
                  <c:f>'/Users/el1goluj/Documents/ZURICH/PROJECTS/UPMEM/upmem-workloads/Microbenchmarks/AI/[ai_output.xlsx]ai_output (4)'!$J$229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{BDAE6A80-6730-A54E-BDC1-496868EFE306}</c15:txfldGUID>
                      <c15:f>'/Users/el1goluj/Documents/ZURICH/PROJECTS/UPMEM/upmem-workloads/Microbenchmarks/AI/[ai_output.xlsx]ai_output (4)'!$J$229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3-FF8B-5F4C-8BBF-ED4DE736661E}"/>
                </c:ext>
              </c:extLst>
            </c:dLbl>
            <c:dLbl>
              <c:idx val="228"/>
              <c:tx>
                <c:strRef>
                  <c:f>'/Users/el1goluj/Documents/ZURICH/PROJECTS/UPMEM/upmem-workloads/Microbenchmarks/AI/[ai_output.xlsx]ai_output (4)'!$J$230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{E3D71FC5-0AAB-4C49-8F8E-B0CC42766287}</c15:txfldGUID>
                      <c15:f>'/Users/el1goluj/Documents/ZURICH/PROJECTS/UPMEM/upmem-workloads/Microbenchmarks/AI/[ai_output.xlsx]ai_output (4)'!$J$230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4-FF8B-5F4C-8BBF-ED4DE736661E}"/>
                </c:ext>
              </c:extLst>
            </c:dLbl>
            <c:dLbl>
              <c:idx val="229"/>
              <c:tx>
                <c:strRef>
                  <c:f>'/Users/el1goluj/Documents/ZURICH/PROJECTS/UPMEM/upmem-workloads/Microbenchmarks/AI/[ai_output.xlsx]ai_output (4)'!$J$231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{6EA45CEF-2B0D-9F4D-912F-475817993D8A}</c15:txfldGUID>
                      <c15:f>'/Users/el1goluj/Documents/ZURICH/PROJECTS/UPMEM/upmem-workloads/Microbenchmarks/AI/[ai_output.xlsx]ai_output (4)'!$J$231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5-FF8B-5F4C-8BBF-ED4DE736661E}"/>
                </c:ext>
              </c:extLst>
            </c:dLbl>
            <c:dLbl>
              <c:idx val="230"/>
              <c:tx>
                <c:strRef>
                  <c:f>'/Users/el1goluj/Documents/ZURICH/PROJECTS/UPMEM/upmem-workloads/Microbenchmarks/AI/[ai_output.xlsx]ai_output (4)'!$J$232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{0383B5F7-081B-9146-9E3A-A87C7D45ABF7}</c15:txfldGUID>
                      <c15:f>'/Users/el1goluj/Documents/ZURICH/PROJECTS/UPMEM/upmem-workloads/Microbenchmarks/AI/[ai_output.xlsx]ai_output (4)'!$J$232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6-FF8B-5F4C-8BBF-ED4DE736661E}"/>
                </c:ext>
              </c:extLst>
            </c:dLbl>
            <c:dLbl>
              <c:idx val="231"/>
              <c:tx>
                <c:strRef>
                  <c:f>'/Users/el1goluj/Documents/ZURICH/PROJECTS/UPMEM/upmem-workloads/Microbenchmarks/AI/[ai_output.xlsx]ai_output (4)'!$J$233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{02D9AD60-9C47-1C4A-9DF3-269858C70B00}</c15:txfldGUID>
                      <c15:f>'/Users/el1goluj/Documents/ZURICH/PROJECTS/UPMEM/upmem-workloads/Microbenchmarks/AI/[ai_output.xlsx]ai_output (4)'!$J$233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7-FF8B-5F4C-8BBF-ED4DE736661E}"/>
                </c:ext>
              </c:extLst>
            </c:dLbl>
            <c:dLbl>
              <c:idx val="232"/>
              <c:tx>
                <c:strRef>
                  <c:f>'/Users/el1goluj/Documents/ZURICH/PROJECTS/UPMEM/upmem-workloads/Microbenchmarks/AI/[ai_output.xlsx]ai_output (4)'!$J$234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{D996216F-E4AF-A843-B029-3F8B3836191F}</c15:txfldGUID>
                      <c15:f>'/Users/el1goluj/Documents/ZURICH/PROJECTS/UPMEM/upmem-workloads/Microbenchmarks/AI/[ai_output.xlsx]ai_output (4)'!$J$234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8-FF8B-5F4C-8BBF-ED4DE736661E}"/>
                </c:ext>
              </c:extLst>
            </c:dLbl>
            <c:dLbl>
              <c:idx val="233"/>
              <c:tx>
                <c:strRef>
                  <c:f>'/Users/el1goluj/Documents/ZURICH/PROJECTS/UPMEM/upmem-workloads/Microbenchmarks/AI/[ai_output.xlsx]ai_output (4)'!$J$235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{D16B58EC-B435-D74C-AB10-2A34A56331C5}</c15:txfldGUID>
                      <c15:f>'/Users/el1goluj/Documents/ZURICH/PROJECTS/UPMEM/upmem-workloads/Microbenchmarks/AI/[ai_output.xlsx]ai_output (4)'!$J$235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9-FF8B-5F4C-8BBF-ED4DE736661E}"/>
                </c:ext>
              </c:extLst>
            </c:dLbl>
            <c:dLbl>
              <c:idx val="234"/>
              <c:tx>
                <c:strRef>
                  <c:f>'/Users/el1goluj/Documents/ZURICH/PROJECTS/UPMEM/upmem-workloads/Microbenchmarks/AI/[ai_output.xlsx]ai_output (4)'!$J$236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{158AD06C-CCBC-A243-B8D0-7D25FC0370EF}</c15:txfldGUID>
                      <c15:f>'/Users/el1goluj/Documents/ZURICH/PROJECTS/UPMEM/upmem-workloads/Microbenchmarks/AI/[ai_output.xlsx]ai_output (4)'!$J$236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A-FF8B-5F4C-8BBF-ED4DE736661E}"/>
                </c:ext>
              </c:extLst>
            </c:dLbl>
            <c:dLbl>
              <c:idx val="235"/>
              <c:tx>
                <c:strRef>
                  <c:f>'/Users/el1goluj/Documents/ZURICH/PROJECTS/UPMEM/upmem-workloads/Microbenchmarks/AI/[ai_output.xlsx]ai_output (4)'!$J$237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{D9280587-1564-D94A-9B75-B205B6555152}</c15:txfldGUID>
                      <c15:f>'/Users/el1goluj/Documents/ZURICH/PROJECTS/UPMEM/upmem-workloads/Microbenchmarks/AI/[ai_output.xlsx]ai_output (4)'!$J$237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B-FF8B-5F4C-8BBF-ED4DE736661E}"/>
                </c:ext>
              </c:extLst>
            </c:dLbl>
            <c:dLbl>
              <c:idx val="236"/>
              <c:tx>
                <c:strRef>
                  <c:f>'/Users/el1goluj/Documents/ZURICH/PROJECTS/UPMEM/upmem-workloads/Microbenchmarks/AI/[ai_output.xlsx]ai_output (4)'!$J$238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{45D8AE81-E2C5-E540-A653-C41B609CFC67}</c15:txfldGUID>
                      <c15:f>'/Users/el1goluj/Documents/ZURICH/PROJECTS/UPMEM/upmem-workloads/Microbenchmarks/AI/[ai_output.xlsx]ai_output (4)'!$J$238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C-FF8B-5F4C-8BBF-ED4DE736661E}"/>
                </c:ext>
              </c:extLst>
            </c:dLbl>
            <c:dLbl>
              <c:idx val="237"/>
              <c:tx>
                <c:strRef>
                  <c:f>'/Users/el1goluj/Documents/ZURICH/PROJECTS/UPMEM/upmem-workloads/Microbenchmarks/AI/[ai_output.xlsx]ai_output (4)'!$J$239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{02F1404A-A85F-6A44-BD85-EB7F5A3368AE}</c15:txfldGUID>
                      <c15:f>'/Users/el1goluj/Documents/ZURICH/PROJECTS/UPMEM/upmem-workloads/Microbenchmarks/AI/[ai_output.xlsx]ai_output (4)'!$J$239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D-FF8B-5F4C-8BBF-ED4DE736661E}"/>
                </c:ext>
              </c:extLst>
            </c:dLbl>
            <c:dLbl>
              <c:idx val="238"/>
              <c:tx>
                <c:strRef>
                  <c:f>'/Users/el1goluj/Documents/ZURICH/PROJECTS/UPMEM/upmem-workloads/Microbenchmarks/AI/[ai_output.xlsx]ai_output (4)'!$J$240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{3B37BA44-61B2-CD4E-8E1B-5CB768205B2C}</c15:txfldGUID>
                      <c15:f>'/Users/el1goluj/Documents/ZURICH/PROJECTS/UPMEM/upmem-workloads/Microbenchmarks/AI/[ai_output.xlsx]ai_output (4)'!$J$240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E-FF8B-5F4C-8BBF-ED4DE736661E}"/>
                </c:ext>
              </c:extLst>
            </c:dLbl>
            <c:dLbl>
              <c:idx val="239"/>
              <c:tx>
                <c:strRef>
                  <c:f>'/Users/el1goluj/Documents/ZURICH/PROJECTS/UPMEM/upmem-workloads/Microbenchmarks/AI/[ai_output.xlsx]ai_output (4)'!$J$241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{386D7773-21BC-864E-87E2-B1A6A8D39183}</c15:txfldGUID>
                      <c15:f>'/Users/el1goluj/Documents/ZURICH/PROJECTS/UPMEM/upmem-workloads/Microbenchmarks/AI/[ai_output.xlsx]ai_output (4)'!$J$241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EF-FF8B-5F4C-8BBF-ED4DE736661E}"/>
                </c:ext>
              </c:extLst>
            </c:dLbl>
            <c:dLbl>
              <c:idx val="240"/>
              <c:tx>
                <c:strRef>
                  <c:f>'/Users/el1goluj/Documents/ZURICH/PROJECTS/UPMEM/upmem-workloads/Microbenchmarks/AI/[ai_output.xlsx]ai_output (4)'!$J$242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{A8DF33F7-4997-C54F-AF4C-7B198CFECD1A}</c15:txfldGUID>
                      <c15:f>'/Users/el1goluj/Documents/ZURICH/PROJECTS/UPMEM/upmem-workloads/Microbenchmarks/AI/[ai_output.xlsx]ai_output (4)'!$J$242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0-FF8B-5F4C-8BBF-ED4DE736661E}"/>
                </c:ext>
              </c:extLst>
            </c:dLbl>
            <c:dLbl>
              <c:idx val="241"/>
              <c:tx>
                <c:strRef>
                  <c:f>'/Users/el1goluj/Documents/ZURICH/PROJECTS/UPMEM/upmem-workloads/Microbenchmarks/AI/[ai_output.xlsx]ai_output (4)'!$J$243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{725A1CCD-8FD2-7D40-9759-B37BEA1C689E}</c15:txfldGUID>
                      <c15:f>'/Users/el1goluj/Documents/ZURICH/PROJECTS/UPMEM/upmem-workloads/Microbenchmarks/AI/[ai_output.xlsx]ai_output (4)'!$J$243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1-FF8B-5F4C-8BBF-ED4DE736661E}"/>
                </c:ext>
              </c:extLst>
            </c:dLbl>
            <c:dLbl>
              <c:idx val="242"/>
              <c:tx>
                <c:strRef>
                  <c:f>'/Users/el1goluj/Documents/ZURICH/PROJECTS/UPMEM/upmem-workloads/Microbenchmarks/AI/[ai_output.xlsx]ai_output (4)'!$J$244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{A5DB207E-1AE9-6A4A-887B-FF4C0F425527}</c15:txfldGUID>
                      <c15:f>'/Users/el1goluj/Documents/ZURICH/PROJECTS/UPMEM/upmem-workloads/Microbenchmarks/AI/[ai_output.xlsx]ai_output (4)'!$J$244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2-FF8B-5F4C-8BBF-ED4DE736661E}"/>
                </c:ext>
              </c:extLst>
            </c:dLbl>
            <c:dLbl>
              <c:idx val="243"/>
              <c:tx>
                <c:strRef>
                  <c:f>'/Users/el1goluj/Documents/ZURICH/PROJECTS/UPMEM/upmem-workloads/Microbenchmarks/AI/[ai_output.xlsx]ai_output (4)'!$J$245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{6503F4FE-881D-F149-9E33-336474EE805B}</c15:txfldGUID>
                      <c15:f>'/Users/el1goluj/Documents/ZURICH/PROJECTS/UPMEM/upmem-workloads/Microbenchmarks/AI/[ai_output.xlsx]ai_output (4)'!$J$245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3-FF8B-5F4C-8BBF-ED4DE736661E}"/>
                </c:ext>
              </c:extLst>
            </c:dLbl>
            <c:dLbl>
              <c:idx val="244"/>
              <c:tx>
                <c:strRef>
                  <c:f>'/Users/el1goluj/Documents/ZURICH/PROJECTS/UPMEM/upmem-workloads/Microbenchmarks/AI/[ai_output.xlsx]ai_output (4)'!$J$246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{6FC2761A-EE44-E745-A7D1-90F8EA79D7F2}</c15:txfldGUID>
                      <c15:f>'/Users/el1goluj/Documents/ZURICH/PROJECTS/UPMEM/upmem-workloads/Microbenchmarks/AI/[ai_output.xlsx]ai_output (4)'!$J$246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4-FF8B-5F4C-8BBF-ED4DE736661E}"/>
                </c:ext>
              </c:extLst>
            </c:dLbl>
            <c:dLbl>
              <c:idx val="245"/>
              <c:tx>
                <c:strRef>
                  <c:f>'/Users/el1goluj/Documents/ZURICH/PROJECTS/UPMEM/upmem-workloads/Microbenchmarks/AI/[ai_output.xlsx]ai_output (4)'!$J$247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{E5CB674B-BE42-784D-A976-A63F8694F278}</c15:txfldGUID>
                      <c15:f>'/Users/el1goluj/Documents/ZURICH/PROJECTS/UPMEM/upmem-workloads/Microbenchmarks/AI/[ai_output.xlsx]ai_output (4)'!$J$247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5-FF8B-5F4C-8BBF-ED4DE736661E}"/>
                </c:ext>
              </c:extLst>
            </c:dLbl>
            <c:dLbl>
              <c:idx val="246"/>
              <c:tx>
                <c:strRef>
                  <c:f>'/Users/el1goluj/Documents/ZURICH/PROJECTS/UPMEM/upmem-workloads/Microbenchmarks/AI/[ai_output.xlsx]ai_output (4)'!$J$248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{26B37E70-4CA4-4046-B2B1-8F0FE6CA3F98}</c15:txfldGUID>
                      <c15:f>'/Users/el1goluj/Documents/ZURICH/PROJECTS/UPMEM/upmem-workloads/Microbenchmarks/AI/[ai_output.xlsx]ai_output (4)'!$J$248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6-FF8B-5F4C-8BBF-ED4DE736661E}"/>
                </c:ext>
              </c:extLst>
            </c:dLbl>
            <c:dLbl>
              <c:idx val="247"/>
              <c:tx>
                <c:strRef>
                  <c:f>'/Users/el1goluj/Documents/ZURICH/PROJECTS/UPMEM/upmem-workloads/Microbenchmarks/AI/[ai_output.xlsx]ai_output (4)'!$J$249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{FCA7375C-F640-D041-B9A2-B9959B332DD1}</c15:txfldGUID>
                      <c15:f>'/Users/el1goluj/Documents/ZURICH/PROJECTS/UPMEM/upmem-workloads/Microbenchmarks/AI/[ai_output.xlsx]ai_output (4)'!$J$249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7-FF8B-5F4C-8BBF-ED4DE736661E}"/>
                </c:ext>
              </c:extLst>
            </c:dLbl>
            <c:dLbl>
              <c:idx val="248"/>
              <c:tx>
                <c:strRef>
                  <c:f>'/Users/el1goluj/Documents/ZURICH/PROJECTS/UPMEM/upmem-workloads/Microbenchmarks/AI/[ai_output.xlsx]ai_output (4)'!$J$250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{DF4BAFFB-48D1-D14F-A4B7-1F817F7A020E}</c15:txfldGUID>
                      <c15:f>'/Users/el1goluj/Documents/ZURICH/PROJECTS/UPMEM/upmem-workloads/Microbenchmarks/AI/[ai_output.xlsx]ai_output (4)'!$J$250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8-FF8B-5F4C-8BBF-ED4DE736661E}"/>
                </c:ext>
              </c:extLst>
            </c:dLbl>
            <c:dLbl>
              <c:idx val="249"/>
              <c:tx>
                <c:strRef>
                  <c:f>'/Users/el1goluj/Documents/ZURICH/PROJECTS/UPMEM/upmem-workloads/Microbenchmarks/AI/[ai_output.xlsx]ai_output (4)'!$J$251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{772C135B-F715-C047-ACD9-F22200FE9E8C}</c15:txfldGUID>
                      <c15:f>'/Users/el1goluj/Documents/ZURICH/PROJECTS/UPMEM/upmem-workloads/Microbenchmarks/AI/[ai_output.xlsx]ai_output (4)'!$J$251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9-FF8B-5F4C-8BBF-ED4DE736661E}"/>
                </c:ext>
              </c:extLst>
            </c:dLbl>
            <c:dLbl>
              <c:idx val="250"/>
              <c:tx>
                <c:strRef>
                  <c:f>'/Users/el1goluj/Documents/ZURICH/PROJECTS/UPMEM/upmem-workloads/Microbenchmarks/AI/[ai_output.xlsx]ai_output (4)'!$J$252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{FC92D528-B04A-5E4E-ABA1-C181115C7E69}</c15:txfldGUID>
                      <c15:f>'/Users/el1goluj/Documents/ZURICH/PROJECTS/UPMEM/upmem-workloads/Microbenchmarks/AI/[ai_output.xlsx]ai_output (4)'!$J$252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A-FF8B-5F4C-8BBF-ED4DE736661E}"/>
                </c:ext>
              </c:extLst>
            </c:dLbl>
            <c:dLbl>
              <c:idx val="251"/>
              <c:tx>
                <c:strRef>
                  <c:f>'/Users/el1goluj/Documents/ZURICH/PROJECTS/UPMEM/upmem-workloads/Microbenchmarks/AI/[ai_output.xlsx]ai_output (4)'!$J$253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{021F289E-6E6E-C243-9535-22DC170123D9}</c15:txfldGUID>
                      <c15:f>'/Users/el1goluj/Documents/ZURICH/PROJECTS/UPMEM/upmem-workloads/Microbenchmarks/AI/[ai_output.xlsx]ai_output (4)'!$J$253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B-FF8B-5F4C-8BBF-ED4DE736661E}"/>
                </c:ext>
              </c:extLst>
            </c:dLbl>
            <c:dLbl>
              <c:idx val="252"/>
              <c:tx>
                <c:strRef>
                  <c:f>'/Users/el1goluj/Documents/ZURICH/PROJECTS/UPMEM/upmem-workloads/Microbenchmarks/AI/[ai_output.xlsx]ai_output (4)'!$J$254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{F0CC313E-C4BD-334E-9AFE-59C677F4D63C}</c15:txfldGUID>
                      <c15:f>'/Users/el1goluj/Documents/ZURICH/PROJECTS/UPMEM/upmem-workloads/Microbenchmarks/AI/[ai_output.xlsx]ai_output (4)'!$J$254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C-FF8B-5F4C-8BBF-ED4DE736661E}"/>
                </c:ext>
              </c:extLst>
            </c:dLbl>
            <c:dLbl>
              <c:idx val="253"/>
              <c:tx>
                <c:strRef>
                  <c:f>'/Users/el1goluj/Documents/ZURICH/PROJECTS/UPMEM/upmem-workloads/Microbenchmarks/AI/[ai_output.xlsx]ai_output (4)'!$J$255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{EEC73AAC-7998-6D46-A948-AA7F83D54CB9}</c15:txfldGUID>
                      <c15:f>'/Users/el1goluj/Documents/ZURICH/PROJECTS/UPMEM/upmem-workloads/Microbenchmarks/AI/[ai_output.xlsx]ai_output (4)'!$J$255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D-FF8B-5F4C-8BBF-ED4DE736661E}"/>
                </c:ext>
              </c:extLst>
            </c:dLbl>
            <c:dLbl>
              <c:idx val="254"/>
              <c:tx>
                <c:strRef>
                  <c:f>'/Users/el1goluj/Documents/ZURICH/PROJECTS/UPMEM/upmem-workloads/Microbenchmarks/AI/[ai_output.xlsx]ai_output (4)'!$J$256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{1EBD45B5-C86F-7D40-A34B-C3FEF7200A7C}</c15:txfldGUID>
                      <c15:f>'/Users/el1goluj/Documents/ZURICH/PROJECTS/UPMEM/upmem-workloads/Microbenchmarks/AI/[ai_output.xlsx]ai_output (4)'!$J$256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E-FF8B-5F4C-8BBF-ED4DE736661E}"/>
                </c:ext>
              </c:extLst>
            </c:dLbl>
            <c:dLbl>
              <c:idx val="255"/>
              <c:tx>
                <c:strRef>
                  <c:f>'/Users/el1goluj/Documents/ZURICH/PROJECTS/UPMEM/upmem-workloads/Microbenchmarks/AI/[ai_output.xlsx]ai_output (4)'!$J$257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{2B97BDC5-A7AD-5A45-8FBA-141369642B4E}</c15:txfldGUID>
                      <c15:f>'/Users/el1goluj/Documents/ZURICH/PROJECTS/UPMEM/upmem-workloads/Microbenchmarks/AI/[ai_output.xlsx]ai_output (4)'!$J$257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FF-FF8B-5F4C-8BBF-ED4DE736661E}"/>
                </c:ext>
              </c:extLst>
            </c:dLbl>
            <c:dLbl>
              <c:idx val="256"/>
              <c:tx>
                <c:strRef>
                  <c:f>'/Users/el1goluj/Documents/ZURICH/PROJECTS/UPMEM/upmem-workloads/Microbenchmarks/AI/[ai_output.xlsx]ai_output (4)'!$J$258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{22C5E003-4A22-3142-AF8B-834AA63EAB2C}</c15:txfldGUID>
                      <c15:f>'/Users/el1goluj/Documents/ZURICH/PROJECTS/UPMEM/upmem-workloads/Microbenchmarks/AI/[ai_output.xlsx]ai_output (4)'!$J$258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0-FF8B-5F4C-8BBF-ED4DE736661E}"/>
                </c:ext>
              </c:extLst>
            </c:dLbl>
            <c:dLbl>
              <c:idx val="257"/>
              <c:tx>
                <c:strRef>
                  <c:f>'/Users/el1goluj/Documents/ZURICH/PROJECTS/UPMEM/upmem-workloads/Microbenchmarks/AI/[ai_output.xlsx]ai_output (4)'!$J$259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{1644E2D4-B9EA-D14C-8D99-8D2CBAFF822C}</c15:txfldGUID>
                      <c15:f>'/Users/el1goluj/Documents/ZURICH/PROJECTS/UPMEM/upmem-workloads/Microbenchmarks/AI/[ai_output.xlsx]ai_output (4)'!$J$259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1-FF8B-5F4C-8BBF-ED4DE736661E}"/>
                </c:ext>
              </c:extLst>
            </c:dLbl>
            <c:dLbl>
              <c:idx val="258"/>
              <c:tx>
                <c:strRef>
                  <c:f>'/Users/el1goluj/Documents/ZURICH/PROJECTS/UPMEM/upmem-workloads/Microbenchmarks/AI/[ai_output.xlsx]ai_output (4)'!$J$260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{605777A4-ED54-FA41-9B89-99D84BB42C97}</c15:txfldGUID>
                      <c15:f>'/Users/el1goluj/Documents/ZURICH/PROJECTS/UPMEM/upmem-workloads/Microbenchmarks/AI/[ai_output.xlsx]ai_output (4)'!$J$260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2-FF8B-5F4C-8BBF-ED4DE736661E}"/>
                </c:ext>
              </c:extLst>
            </c:dLbl>
            <c:dLbl>
              <c:idx val="259"/>
              <c:tx>
                <c:strRef>
                  <c:f>'/Users/el1goluj/Documents/ZURICH/PROJECTS/UPMEM/upmem-workloads/Microbenchmarks/AI/[ai_output.xlsx]ai_output (4)'!$J$261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{F2150312-48FA-F848-86C8-052E5727DCEC}</c15:txfldGUID>
                      <c15:f>'/Users/el1goluj/Documents/ZURICH/PROJECTS/UPMEM/upmem-workloads/Microbenchmarks/AI/[ai_output.xlsx]ai_output (4)'!$J$261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3-FF8B-5F4C-8BBF-ED4DE736661E}"/>
                </c:ext>
              </c:extLst>
            </c:dLbl>
            <c:dLbl>
              <c:idx val="260"/>
              <c:tx>
                <c:strRef>
                  <c:f>'/Users/el1goluj/Documents/ZURICH/PROJECTS/UPMEM/upmem-workloads/Microbenchmarks/AI/[ai_output.xlsx]ai_output (4)'!$J$262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{C2F5EB4A-04B4-5046-BFDB-17ADB63A344F}</c15:txfldGUID>
                      <c15:f>'/Users/el1goluj/Documents/ZURICH/PROJECTS/UPMEM/upmem-workloads/Microbenchmarks/AI/[ai_output.xlsx]ai_output (4)'!$J$262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4-FF8B-5F4C-8BBF-ED4DE736661E}"/>
                </c:ext>
              </c:extLst>
            </c:dLbl>
            <c:dLbl>
              <c:idx val="261"/>
              <c:tx>
                <c:strRef>
                  <c:f>'/Users/el1goluj/Documents/ZURICH/PROJECTS/UPMEM/upmem-workloads/Microbenchmarks/AI/[ai_output.xlsx]ai_output (4)'!$J$263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{810DD8F8-5667-324F-B132-64F52EF5C6AE}</c15:txfldGUID>
                      <c15:f>'/Users/el1goluj/Documents/ZURICH/PROJECTS/UPMEM/upmem-workloads/Microbenchmarks/AI/[ai_output.xlsx]ai_output (4)'!$J$263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5-FF8B-5F4C-8BBF-ED4DE736661E}"/>
                </c:ext>
              </c:extLst>
            </c:dLbl>
            <c:dLbl>
              <c:idx val="262"/>
              <c:tx>
                <c:strRef>
                  <c:f>'/Users/el1goluj/Documents/ZURICH/PROJECTS/UPMEM/upmem-workloads/Microbenchmarks/AI/[ai_output.xlsx]ai_output (4)'!$J$264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{E3DF9BA6-07CB-C642-A48B-029578DBEE8C}</c15:txfldGUID>
                      <c15:f>'/Users/el1goluj/Documents/ZURICH/PROJECTS/UPMEM/upmem-workloads/Microbenchmarks/AI/[ai_output.xlsx]ai_output (4)'!$J$264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6-FF8B-5F4C-8BBF-ED4DE736661E}"/>
                </c:ext>
              </c:extLst>
            </c:dLbl>
            <c:dLbl>
              <c:idx val="263"/>
              <c:tx>
                <c:strRef>
                  <c:f>'/Users/el1goluj/Documents/ZURICH/PROJECTS/UPMEM/upmem-workloads/Microbenchmarks/AI/[ai_output.xlsx]ai_output (4)'!$J$265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{4A0B5F99-D258-1243-B7C3-31D0387F8609}</c15:txfldGUID>
                      <c15:f>'/Users/el1goluj/Documents/ZURICH/PROJECTS/UPMEM/upmem-workloads/Microbenchmarks/AI/[ai_output.xlsx]ai_output (4)'!$J$265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7-FF8B-5F4C-8BBF-ED4DE736661E}"/>
                </c:ext>
              </c:extLst>
            </c:dLbl>
            <c:dLbl>
              <c:idx val="264"/>
              <c:tx>
                <c:strRef>
                  <c:f>'/Users/el1goluj/Documents/ZURICH/PROJECTS/UPMEM/upmem-workloads/Microbenchmarks/AI/[ai_output.xlsx]ai_output (4)'!$J$266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{179520FB-CE98-E241-95A5-57493DDA70CB}</c15:txfldGUID>
                      <c15:f>'/Users/el1goluj/Documents/ZURICH/PROJECTS/UPMEM/upmem-workloads/Microbenchmarks/AI/[ai_output.xlsx]ai_output (4)'!$J$266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8-FF8B-5F4C-8BBF-ED4DE736661E}"/>
                </c:ext>
              </c:extLst>
            </c:dLbl>
            <c:dLbl>
              <c:idx val="265"/>
              <c:tx>
                <c:strRef>
                  <c:f>'/Users/el1goluj/Documents/ZURICH/PROJECTS/UPMEM/upmem-workloads/Microbenchmarks/AI/[ai_output.xlsx]ai_output (4)'!$J$267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{6D2D97AE-A57B-D646-BDB6-A45E70B49529}</c15:txfldGUID>
                      <c15:f>'/Users/el1goluj/Documents/ZURICH/PROJECTS/UPMEM/upmem-workloads/Microbenchmarks/AI/[ai_output.xlsx]ai_output (4)'!$J$267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9-FF8B-5F4C-8BBF-ED4DE736661E}"/>
                </c:ext>
              </c:extLst>
            </c:dLbl>
            <c:dLbl>
              <c:idx val="266"/>
              <c:tx>
                <c:strRef>
                  <c:f>'/Users/el1goluj/Documents/ZURICH/PROJECTS/UPMEM/upmem-workloads/Microbenchmarks/AI/[ai_output.xlsx]ai_output (4)'!$J$268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{133C9FF9-2B4F-6F4F-BB4C-590DC8A31E0B}</c15:txfldGUID>
                      <c15:f>'/Users/el1goluj/Documents/ZURICH/PROJECTS/UPMEM/upmem-workloads/Microbenchmarks/AI/[ai_output.xlsx]ai_output (4)'!$J$268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A-FF8B-5F4C-8BBF-ED4DE736661E}"/>
                </c:ext>
              </c:extLst>
            </c:dLbl>
            <c:dLbl>
              <c:idx val="267"/>
              <c:tx>
                <c:strRef>
                  <c:f>'/Users/el1goluj/Documents/ZURICH/PROJECTS/UPMEM/upmem-workloads/Microbenchmarks/AI/[ai_output.xlsx]ai_output (4)'!$J$269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{0919907B-9B11-5D40-A6EF-B0425A76441D}</c15:txfldGUID>
                      <c15:f>'/Users/el1goluj/Documents/ZURICH/PROJECTS/UPMEM/upmem-workloads/Microbenchmarks/AI/[ai_output.xlsx]ai_output (4)'!$J$269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B-FF8B-5F4C-8BBF-ED4DE736661E}"/>
                </c:ext>
              </c:extLst>
            </c:dLbl>
            <c:dLbl>
              <c:idx val="268"/>
              <c:tx>
                <c:strRef>
                  <c:f>'/Users/el1goluj/Documents/ZURICH/PROJECTS/UPMEM/upmem-workloads/Microbenchmarks/AI/[ai_output.xlsx]ai_output (4)'!$J$270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{2B28716B-442F-624A-8E32-800EC1C71F39}</c15:txfldGUID>
                      <c15:f>'/Users/el1goluj/Documents/ZURICH/PROJECTS/UPMEM/upmem-workloads/Microbenchmarks/AI/[ai_output.xlsx]ai_output (4)'!$J$270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C-FF8B-5F4C-8BBF-ED4DE736661E}"/>
                </c:ext>
              </c:extLst>
            </c:dLbl>
            <c:dLbl>
              <c:idx val="269"/>
              <c:tx>
                <c:strRef>
                  <c:f>'/Users/el1goluj/Documents/ZURICH/PROJECTS/UPMEM/upmem-workloads/Microbenchmarks/AI/[ai_output.xlsx]ai_output (4)'!$J$271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{FECDE36D-6F5B-BB43-87AC-518FDF8D7341}</c15:txfldGUID>
                      <c15:f>'/Users/el1goluj/Documents/ZURICH/PROJECTS/UPMEM/upmem-workloads/Microbenchmarks/AI/[ai_output.xlsx]ai_output (4)'!$J$271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D-FF8B-5F4C-8BBF-ED4DE736661E}"/>
                </c:ext>
              </c:extLst>
            </c:dLbl>
            <c:dLbl>
              <c:idx val="270"/>
              <c:tx>
                <c:strRef>
                  <c:f>'/Users/el1goluj/Documents/ZURICH/PROJECTS/UPMEM/upmem-workloads/Microbenchmarks/AI/[ai_output.xlsx]ai_output (4)'!$J$272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{4ADF737F-2A9C-3541-9367-642839B4B47E}</c15:txfldGUID>
                      <c15:f>'/Users/el1goluj/Documents/ZURICH/PROJECTS/UPMEM/upmem-workloads/Microbenchmarks/AI/[ai_output.xlsx]ai_output (4)'!$J$272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E-FF8B-5F4C-8BBF-ED4DE736661E}"/>
                </c:ext>
              </c:extLst>
            </c:dLbl>
            <c:dLbl>
              <c:idx val="271"/>
              <c:tx>
                <c:strRef>
                  <c:f>'/Users/el1goluj/Documents/ZURICH/PROJECTS/UPMEM/upmem-workloads/Microbenchmarks/AI/[ai_output.xlsx]ai_output (4)'!$J$273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{5CCEE7D0-E334-A84A-A5E5-B8A2403448E8}</c15:txfldGUID>
                      <c15:f>'/Users/el1goluj/Documents/ZURICH/PROJECTS/UPMEM/upmem-workloads/Microbenchmarks/AI/[ai_output.xlsx]ai_output (4)'!$J$273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0F-FF8B-5F4C-8BBF-ED4DE736661E}"/>
                </c:ext>
              </c:extLst>
            </c:dLbl>
            <c:dLbl>
              <c:idx val="272"/>
              <c:tx>
                <c:strRef>
                  <c:f>'/Users/el1goluj/Documents/ZURICH/PROJECTS/UPMEM/upmem-workloads/Microbenchmarks/AI/[ai_output.xlsx]ai_output (4)'!$J$274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{793E6A22-FAFA-8248-8FA5-CC4AD7722C54}</c15:txfldGUID>
                      <c15:f>'/Users/el1goluj/Documents/ZURICH/PROJECTS/UPMEM/upmem-workloads/Microbenchmarks/AI/[ai_output.xlsx]ai_output (4)'!$J$274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0-FF8B-5F4C-8BBF-ED4DE736661E}"/>
                </c:ext>
              </c:extLst>
            </c:dLbl>
            <c:dLbl>
              <c:idx val="273"/>
              <c:tx>
                <c:strRef>
                  <c:f>'/Users/el1goluj/Documents/ZURICH/PROJECTS/UPMEM/upmem-workloads/Microbenchmarks/AI/[ai_output.xlsx]ai_output (4)'!$J$275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{4D467762-B4A0-2E4C-8816-068F792C1CEC}</c15:txfldGUID>
                      <c15:f>'/Users/el1goluj/Documents/ZURICH/PROJECTS/UPMEM/upmem-workloads/Microbenchmarks/AI/[ai_output.xlsx]ai_output (4)'!$J$275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1-FF8B-5F4C-8BBF-ED4DE736661E}"/>
                </c:ext>
              </c:extLst>
            </c:dLbl>
            <c:dLbl>
              <c:idx val="274"/>
              <c:tx>
                <c:strRef>
                  <c:f>'/Users/el1goluj/Documents/ZURICH/PROJECTS/UPMEM/upmem-workloads/Microbenchmarks/AI/[ai_output.xlsx]ai_output (4)'!$J$276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{8C546762-F1EF-514B-A36E-D71912017E53}</c15:txfldGUID>
                      <c15:f>'/Users/el1goluj/Documents/ZURICH/PROJECTS/UPMEM/upmem-workloads/Microbenchmarks/AI/[ai_output.xlsx]ai_output (4)'!$J$276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2-FF8B-5F4C-8BBF-ED4DE736661E}"/>
                </c:ext>
              </c:extLst>
            </c:dLbl>
            <c:dLbl>
              <c:idx val="275"/>
              <c:tx>
                <c:strRef>
                  <c:f>'/Users/el1goluj/Documents/ZURICH/PROJECTS/UPMEM/upmem-workloads/Microbenchmarks/AI/[ai_output.xlsx]ai_output (4)'!$J$277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{25AE2F81-6703-3E47-8178-53F3112B8976}</c15:txfldGUID>
                      <c15:f>'/Users/el1goluj/Documents/ZURICH/PROJECTS/UPMEM/upmem-workloads/Microbenchmarks/AI/[ai_output.xlsx]ai_output (4)'!$J$277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3-FF8B-5F4C-8BBF-ED4DE736661E}"/>
                </c:ext>
              </c:extLst>
            </c:dLbl>
            <c:dLbl>
              <c:idx val="276"/>
              <c:tx>
                <c:strRef>
                  <c:f>'/Users/el1goluj/Documents/ZURICH/PROJECTS/UPMEM/upmem-workloads/Microbenchmarks/AI/[ai_output.xlsx]ai_output (4)'!$J$278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{CF3861C7-77D9-E242-8BED-741C7208D11F}</c15:txfldGUID>
                      <c15:f>'/Users/el1goluj/Documents/ZURICH/PROJECTS/UPMEM/upmem-workloads/Microbenchmarks/AI/[ai_output.xlsx]ai_output (4)'!$J$278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4-FF8B-5F4C-8BBF-ED4DE736661E}"/>
                </c:ext>
              </c:extLst>
            </c:dLbl>
            <c:dLbl>
              <c:idx val="277"/>
              <c:tx>
                <c:strRef>
                  <c:f>'/Users/el1goluj/Documents/ZURICH/PROJECTS/UPMEM/upmem-workloads/Microbenchmarks/AI/[ai_output.xlsx]ai_output (4)'!$J$279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{8F51047D-A871-F547-A222-F1092B37213B}</c15:txfldGUID>
                      <c15:f>'/Users/el1goluj/Documents/ZURICH/PROJECTS/UPMEM/upmem-workloads/Microbenchmarks/AI/[ai_output.xlsx]ai_output (4)'!$J$279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5-FF8B-5F4C-8BBF-ED4DE736661E}"/>
                </c:ext>
              </c:extLst>
            </c:dLbl>
            <c:dLbl>
              <c:idx val="278"/>
              <c:tx>
                <c:strRef>
                  <c:f>'/Users/el1goluj/Documents/ZURICH/PROJECTS/UPMEM/upmem-workloads/Microbenchmarks/AI/[ai_output.xlsx]ai_output (4)'!$J$280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{AE80AC99-DC4A-BE4C-AF27-EAE814A7738B}</c15:txfldGUID>
                      <c15:f>'/Users/el1goluj/Documents/ZURICH/PROJECTS/UPMEM/upmem-workloads/Microbenchmarks/AI/[ai_output.xlsx]ai_output (4)'!$J$280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6-FF8B-5F4C-8BBF-ED4DE736661E}"/>
                </c:ext>
              </c:extLst>
            </c:dLbl>
            <c:dLbl>
              <c:idx val="279"/>
              <c:tx>
                <c:strRef>
                  <c:f>'/Users/el1goluj/Documents/ZURICH/PROJECTS/UPMEM/upmem-workloads/Microbenchmarks/AI/[ai_output.xlsx]ai_output (4)'!$J$281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{31875098-B2C1-A440-A4CE-5F34602231B6}</c15:txfldGUID>
                      <c15:f>'/Users/el1goluj/Documents/ZURICH/PROJECTS/UPMEM/upmem-workloads/Microbenchmarks/AI/[ai_output.xlsx]ai_output (4)'!$J$281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7-FF8B-5F4C-8BBF-ED4DE736661E}"/>
                </c:ext>
              </c:extLst>
            </c:dLbl>
            <c:dLbl>
              <c:idx val="280"/>
              <c:tx>
                <c:strRef>
                  <c:f>'/Users/el1goluj/Documents/ZURICH/PROJECTS/UPMEM/upmem-workloads/Microbenchmarks/AI/[ai_output.xlsx]ai_output (4)'!$J$282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{B6C1AA9C-0B78-5F4A-A54B-89C46395690E}</c15:txfldGUID>
                      <c15:f>'/Users/el1goluj/Documents/ZURICH/PROJECTS/UPMEM/upmem-workloads/Microbenchmarks/AI/[ai_output.xlsx]ai_output (4)'!$J$282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8-FF8B-5F4C-8BBF-ED4DE736661E}"/>
                </c:ext>
              </c:extLst>
            </c:dLbl>
            <c:dLbl>
              <c:idx val="281"/>
              <c:tx>
                <c:strRef>
                  <c:f>'/Users/el1goluj/Documents/ZURICH/PROJECTS/UPMEM/upmem-workloads/Microbenchmarks/AI/[ai_output.xlsx]ai_output (4)'!$J$283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{1C14294E-901C-3F43-A678-BAA43D59BBDB}</c15:txfldGUID>
                      <c15:f>'/Users/el1goluj/Documents/ZURICH/PROJECTS/UPMEM/upmem-workloads/Microbenchmarks/AI/[ai_output.xlsx]ai_output (4)'!$J$283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9-FF8B-5F4C-8BBF-ED4DE736661E}"/>
                </c:ext>
              </c:extLst>
            </c:dLbl>
            <c:dLbl>
              <c:idx val="282"/>
              <c:tx>
                <c:strRef>
                  <c:f>'/Users/el1goluj/Documents/ZURICH/PROJECTS/UPMEM/upmem-workloads/Microbenchmarks/AI/[ai_output.xlsx]ai_output (4)'!$J$284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{05D74E8D-BE47-B646-AEB3-6CA71AAA5D6C}</c15:txfldGUID>
                      <c15:f>'/Users/el1goluj/Documents/ZURICH/PROJECTS/UPMEM/upmem-workloads/Microbenchmarks/AI/[ai_output.xlsx]ai_output (4)'!$J$284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A-FF8B-5F4C-8BBF-ED4DE736661E}"/>
                </c:ext>
              </c:extLst>
            </c:dLbl>
            <c:dLbl>
              <c:idx val="283"/>
              <c:tx>
                <c:strRef>
                  <c:f>'/Users/el1goluj/Documents/ZURICH/PROJECTS/UPMEM/upmem-workloads/Microbenchmarks/AI/[ai_output.xlsx]ai_output (4)'!$J$285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{9453F8B5-6032-AC4C-8235-907623201637}</c15:txfldGUID>
                      <c15:f>'/Users/el1goluj/Documents/ZURICH/PROJECTS/UPMEM/upmem-workloads/Microbenchmarks/AI/[ai_output.xlsx]ai_output (4)'!$J$285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B-FF8B-5F4C-8BBF-ED4DE736661E}"/>
                </c:ext>
              </c:extLst>
            </c:dLbl>
            <c:dLbl>
              <c:idx val="284"/>
              <c:tx>
                <c:strRef>
                  <c:f>'/Users/el1goluj/Documents/ZURICH/PROJECTS/UPMEM/upmem-workloads/Microbenchmarks/AI/[ai_output.xlsx]ai_output (4)'!$J$286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{86468C3C-E874-F04B-9842-FBDF569B59F4}</c15:txfldGUID>
                      <c15:f>'/Users/el1goluj/Documents/ZURICH/PROJECTS/UPMEM/upmem-workloads/Microbenchmarks/AI/[ai_output.xlsx]ai_output (4)'!$J$286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C-FF8B-5F4C-8BBF-ED4DE736661E}"/>
                </c:ext>
              </c:extLst>
            </c:dLbl>
            <c:dLbl>
              <c:idx val="285"/>
              <c:tx>
                <c:strRef>
                  <c:f>'/Users/el1goluj/Documents/ZURICH/PROJECTS/UPMEM/upmem-workloads/Microbenchmarks/AI/[ai_output.xlsx]ai_output (4)'!$J$287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{4150F865-D769-3D47-96A9-E33D35908B47}</c15:txfldGUID>
                      <c15:f>'/Users/el1goluj/Documents/ZURICH/PROJECTS/UPMEM/upmem-workloads/Microbenchmarks/AI/[ai_output.xlsx]ai_output (4)'!$J$287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D-FF8B-5F4C-8BBF-ED4DE736661E}"/>
                </c:ext>
              </c:extLst>
            </c:dLbl>
            <c:dLbl>
              <c:idx val="286"/>
              <c:tx>
                <c:strRef>
                  <c:f>'/Users/el1goluj/Documents/ZURICH/PROJECTS/UPMEM/upmem-workloads/Microbenchmarks/AI/[ai_output.xlsx]ai_output (4)'!$J$288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{02443F75-5C75-8542-BA97-E4296BC9EAFB}</c15:txfldGUID>
                      <c15:f>'/Users/el1goluj/Documents/ZURICH/PROJECTS/UPMEM/upmem-workloads/Microbenchmarks/AI/[ai_output.xlsx]ai_output (4)'!$J$288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E-FF8B-5F4C-8BBF-ED4DE736661E}"/>
                </c:ext>
              </c:extLst>
            </c:dLbl>
            <c:dLbl>
              <c:idx val="287"/>
              <c:tx>
                <c:strRef>
                  <c:f>'/Users/el1goluj/Documents/ZURICH/PROJECTS/UPMEM/upmem-workloads/Microbenchmarks/AI/[ai_output.xlsx]ai_output (4)'!$J$289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{242B6812-71E3-B34E-A12D-04714B24382C}</c15:txfldGUID>
                      <c15:f>'/Users/el1goluj/Documents/ZURICH/PROJECTS/UPMEM/upmem-workloads/Microbenchmarks/AI/[ai_output.xlsx]ai_output (4)'!$J$289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1F-FF8B-5F4C-8BBF-ED4DE736661E}"/>
                </c:ext>
              </c:extLst>
            </c:dLbl>
            <c:dLbl>
              <c:idx val="288"/>
              <c:tx>
                <c:strRef>
                  <c:f>'/Users/el1goluj/Documents/ZURICH/PROJECTS/UPMEM/upmem-workloads/Microbenchmarks/AI/[ai_output.xlsx]ai_output (4)'!$J$290</c:f>
                  <c:strCache>
                    <c:ptCount val="1"/>
                    <c:pt idx="0">
                      <c:v>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{97340A70-CF5F-4546-A48E-CC379D65789E}</c15:txfldGUID>
                      <c15:f>'/Users/el1goluj/Documents/ZURICH/PROJECTS/UPMEM/upmem-workloads/Microbenchmarks/AI/[ai_output.xlsx]ai_output (4)'!$J$290</c15:f>
                      <c15:dlblFieldTableCache>
                        <c:ptCount val="1"/>
                        <c:pt idx="0">
                          <c:v>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0-FF8B-5F4C-8BBF-ED4DE736661E}"/>
                </c:ext>
              </c:extLst>
            </c:dLbl>
            <c:dLbl>
              <c:idx val="289"/>
              <c:tx>
                <c:strRef>
                  <c:f>'/Users/el1goluj/Documents/ZURICH/PROJECTS/UPMEM/upmem-workloads/Microbenchmarks/AI/[ai_output.xlsx]ai_output (4)'!$J$291</c:f>
                  <c:strCache>
                    <c:ptCount val="1"/>
                    <c:pt idx="0">
                      <c:v>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{6AD35E1C-5F06-8148-AB4A-85C896C3DF9C}</c15:txfldGUID>
                      <c15:f>'/Users/el1goluj/Documents/ZURICH/PROJECTS/UPMEM/upmem-workloads/Microbenchmarks/AI/[ai_output.xlsx]ai_output (4)'!$J$291</c15:f>
                      <c15:dlblFieldTableCache>
                        <c:ptCount val="1"/>
                        <c:pt idx="0">
                          <c:v>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1-FF8B-5F4C-8BBF-ED4DE736661E}"/>
                </c:ext>
              </c:extLst>
            </c:dLbl>
            <c:dLbl>
              <c:idx val="290"/>
              <c:tx>
                <c:strRef>
                  <c:f>'/Users/el1goluj/Documents/ZURICH/PROJECTS/UPMEM/upmem-workloads/Microbenchmarks/AI/[ai_output.xlsx]ai_output (4)'!$J$292</c:f>
                  <c:strCache>
                    <c:ptCount val="1"/>
                    <c:pt idx="0">
                      <c:v>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{123FBF07-790A-294E-BA65-927CFC85DA57}</c15:txfldGUID>
                      <c15:f>'/Users/el1goluj/Documents/ZURICH/PROJECTS/UPMEM/upmem-workloads/Microbenchmarks/AI/[ai_output.xlsx]ai_output (4)'!$J$292</c15:f>
                      <c15:dlblFieldTableCache>
                        <c:ptCount val="1"/>
                        <c:pt idx="0">
                          <c:v>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2-FF8B-5F4C-8BBF-ED4DE736661E}"/>
                </c:ext>
              </c:extLst>
            </c:dLbl>
            <c:dLbl>
              <c:idx val="291"/>
              <c:tx>
                <c:strRef>
                  <c:f>'/Users/el1goluj/Documents/ZURICH/PROJECTS/UPMEM/upmem-workloads/Microbenchmarks/AI/[ai_output.xlsx]ai_output (4)'!$J$293</c:f>
                  <c:strCache>
                    <c:ptCount val="1"/>
                    <c:pt idx="0">
                      <c:v>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{29BD368F-7284-0647-B50E-A50DF7DA9B77}</c15:txfldGUID>
                      <c15:f>'/Users/el1goluj/Documents/ZURICH/PROJECTS/UPMEM/upmem-workloads/Microbenchmarks/AI/[ai_output.xlsx]ai_output (4)'!$J$293</c15:f>
                      <c15:dlblFieldTableCache>
                        <c:ptCount val="1"/>
                        <c:pt idx="0">
                          <c:v>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3-FF8B-5F4C-8BBF-ED4DE736661E}"/>
                </c:ext>
              </c:extLst>
            </c:dLbl>
            <c:dLbl>
              <c:idx val="292"/>
              <c:tx>
                <c:strRef>
                  <c:f>'/Users/el1goluj/Documents/ZURICH/PROJECTS/UPMEM/upmem-workloads/Microbenchmarks/AI/[ai_output.xlsx]ai_output (4)'!$J$294</c:f>
                  <c:strCache>
                    <c:ptCount val="1"/>
                    <c:pt idx="0">
                      <c:v>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{46B8010F-4CA3-6E49-9325-6FDC6810B253}</c15:txfldGUID>
                      <c15:f>'/Users/el1goluj/Documents/ZURICH/PROJECTS/UPMEM/upmem-workloads/Microbenchmarks/AI/[ai_output.xlsx]ai_output (4)'!$J$294</c15:f>
                      <c15:dlblFieldTableCache>
                        <c:ptCount val="1"/>
                        <c:pt idx="0">
                          <c:v>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4-FF8B-5F4C-8BBF-ED4DE736661E}"/>
                </c:ext>
              </c:extLst>
            </c:dLbl>
            <c:dLbl>
              <c:idx val="293"/>
              <c:tx>
                <c:strRef>
                  <c:f>'/Users/el1goluj/Documents/ZURICH/PROJECTS/UPMEM/upmem-workloads/Microbenchmarks/AI/[ai_output.xlsx]ai_output (4)'!$J$295</c:f>
                  <c:strCache>
                    <c:ptCount val="1"/>
                    <c:pt idx="0">
                      <c:v>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{131404A5-FA97-6442-9B76-F850AFBF3297}</c15:txfldGUID>
                      <c15:f>'/Users/el1goluj/Documents/ZURICH/PROJECTS/UPMEM/upmem-workloads/Microbenchmarks/AI/[ai_output.xlsx]ai_output (4)'!$J$295</c15:f>
                      <c15:dlblFieldTableCache>
                        <c:ptCount val="1"/>
                        <c:pt idx="0">
                          <c:v>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5-FF8B-5F4C-8BBF-ED4DE736661E}"/>
                </c:ext>
              </c:extLst>
            </c:dLbl>
            <c:dLbl>
              <c:idx val="294"/>
              <c:tx>
                <c:strRef>
                  <c:f>'/Users/el1goluj/Documents/ZURICH/PROJECTS/UPMEM/upmem-workloads/Microbenchmarks/AI/[ai_output.xlsx]ai_output (4)'!$J$296</c:f>
                  <c:strCache>
                    <c:ptCount val="1"/>
                    <c:pt idx="0">
                      <c:v>7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{49D4ADE4-0716-274F-85AD-FFF4270D0A69}</c15:txfldGUID>
                      <c15:f>'/Users/el1goluj/Documents/ZURICH/PROJECTS/UPMEM/upmem-workloads/Microbenchmarks/AI/[ai_output.xlsx]ai_output (4)'!$J$296</c15:f>
                      <c15:dlblFieldTableCache>
                        <c:ptCount val="1"/>
                        <c:pt idx="0">
                          <c:v>7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6-FF8B-5F4C-8BBF-ED4DE736661E}"/>
                </c:ext>
              </c:extLst>
            </c:dLbl>
            <c:dLbl>
              <c:idx val="295"/>
              <c:tx>
                <c:strRef>
                  <c:f>'/Users/el1goluj/Documents/ZURICH/PROJECTS/UPMEM/upmem-workloads/Microbenchmarks/AI/[ai_output.xlsx]ai_output (4)'!$J$297</c:f>
                  <c:strCache>
                    <c:ptCount val="1"/>
                    <c:pt idx="0">
                      <c:v>8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{33A6255D-657B-A544-A954-6631143BF71D}</c15:txfldGUID>
                      <c15:f>'/Users/el1goluj/Documents/ZURICH/PROJECTS/UPMEM/upmem-workloads/Microbenchmarks/AI/[ai_output.xlsx]ai_output (4)'!$J$297</c15:f>
                      <c15:dlblFieldTableCache>
                        <c:ptCount val="1"/>
                        <c:pt idx="0">
                          <c:v>8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7-FF8B-5F4C-8BBF-ED4DE736661E}"/>
                </c:ext>
              </c:extLst>
            </c:dLbl>
            <c:dLbl>
              <c:idx val="296"/>
              <c:tx>
                <c:strRef>
                  <c:f>'/Users/el1goluj/Documents/ZURICH/PROJECTS/UPMEM/upmem-workloads/Microbenchmarks/AI/[ai_output.xlsx]ai_output (4)'!$J$298</c:f>
                  <c:strCache>
                    <c:ptCount val="1"/>
                    <c:pt idx="0">
                      <c:v>9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{8B70D6EE-8446-464B-A3AF-48FEA5E333BF}</c15:txfldGUID>
                      <c15:f>'/Users/el1goluj/Documents/ZURICH/PROJECTS/UPMEM/upmem-workloads/Microbenchmarks/AI/[ai_output.xlsx]ai_output (4)'!$J$298</c15:f>
                      <c15:dlblFieldTableCache>
                        <c:ptCount val="1"/>
                        <c:pt idx="0">
                          <c:v>9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8-FF8B-5F4C-8BBF-ED4DE736661E}"/>
                </c:ext>
              </c:extLst>
            </c:dLbl>
            <c:dLbl>
              <c:idx val="297"/>
              <c:tx>
                <c:strRef>
                  <c:f>'/Users/el1goluj/Documents/ZURICH/PROJECTS/UPMEM/upmem-workloads/Microbenchmarks/AI/[ai_output.xlsx]ai_output (4)'!$J$299</c:f>
                  <c:strCache>
                    <c:ptCount val="1"/>
                    <c:pt idx="0">
                      <c:v>10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{4EF2D4FA-EA1C-744C-8107-CB05FFEFCD8B}</c15:txfldGUID>
                      <c15:f>'/Users/el1goluj/Documents/ZURICH/PROJECTS/UPMEM/upmem-workloads/Microbenchmarks/AI/[ai_output.xlsx]ai_output (4)'!$J$299</c15:f>
                      <c15:dlblFieldTableCache>
                        <c:ptCount val="1"/>
                        <c:pt idx="0">
                          <c:v>10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9-FF8B-5F4C-8BBF-ED4DE736661E}"/>
                </c:ext>
              </c:extLst>
            </c:dLbl>
            <c:dLbl>
              <c:idx val="298"/>
              <c:tx>
                <c:strRef>
                  <c:f>'/Users/el1goluj/Documents/ZURICH/PROJECTS/UPMEM/upmem-workloads/Microbenchmarks/AI/[ai_output.xlsx]ai_output (4)'!$J$300</c:f>
                  <c:strCache>
                    <c:ptCount val="1"/>
                    <c:pt idx="0">
                      <c:v>11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{B403F289-0938-604B-B44B-3028884D9B95}</c15:txfldGUID>
                      <c15:f>'/Users/el1goluj/Documents/ZURICH/PROJECTS/UPMEM/upmem-workloads/Microbenchmarks/AI/[ai_output.xlsx]ai_output (4)'!$J$300</c15:f>
                      <c15:dlblFieldTableCache>
                        <c:ptCount val="1"/>
                        <c:pt idx="0">
                          <c:v>11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A-FF8B-5F4C-8BBF-ED4DE736661E}"/>
                </c:ext>
              </c:extLst>
            </c:dLbl>
            <c:dLbl>
              <c:idx val="299"/>
              <c:tx>
                <c:strRef>
                  <c:f>'/Users/el1goluj/Documents/ZURICH/PROJECTS/UPMEM/upmem-workloads/Microbenchmarks/AI/[ai_output.xlsx]ai_output (4)'!$J$301</c:f>
                  <c:strCache>
                    <c:ptCount val="1"/>
                    <c:pt idx="0">
                      <c:v>12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{E05A5BBE-054D-B845-85F6-6E4BCBE7D31B}</c15:txfldGUID>
                      <c15:f>'/Users/el1goluj/Documents/ZURICH/PROJECTS/UPMEM/upmem-workloads/Microbenchmarks/AI/[ai_output.xlsx]ai_output (4)'!$J$301</c15:f>
                      <c15:dlblFieldTableCache>
                        <c:ptCount val="1"/>
                        <c:pt idx="0">
                          <c:v>12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B-FF8B-5F4C-8BBF-ED4DE736661E}"/>
                </c:ext>
              </c:extLst>
            </c:dLbl>
            <c:dLbl>
              <c:idx val="300"/>
              <c:tx>
                <c:strRef>
                  <c:f>'/Users/el1goluj/Documents/ZURICH/PROJECTS/UPMEM/upmem-workloads/Microbenchmarks/AI/[ai_output.xlsx]ai_output (4)'!$J$302</c:f>
                  <c:strCache>
                    <c:ptCount val="1"/>
                    <c:pt idx="0">
                      <c:v>13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{B36356AE-59B7-1B4B-86C8-CFF984A9F994}</c15:txfldGUID>
                      <c15:f>'/Users/el1goluj/Documents/ZURICH/PROJECTS/UPMEM/upmem-workloads/Microbenchmarks/AI/[ai_output.xlsx]ai_output (4)'!$J$302</c15:f>
                      <c15:dlblFieldTableCache>
                        <c:ptCount val="1"/>
                        <c:pt idx="0">
                          <c:v>13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C-FF8B-5F4C-8BBF-ED4DE736661E}"/>
                </c:ext>
              </c:extLst>
            </c:dLbl>
            <c:dLbl>
              <c:idx val="301"/>
              <c:tx>
                <c:strRef>
                  <c:f>'/Users/el1goluj/Documents/ZURICH/PROJECTS/UPMEM/upmem-workloads/Microbenchmarks/AI/[ai_output.xlsx]ai_output (4)'!$J$303</c:f>
                  <c:strCache>
                    <c:ptCount val="1"/>
                    <c:pt idx="0">
                      <c:v>14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{491350BD-F6D3-434E-8AF1-383B0B4483E2}</c15:txfldGUID>
                      <c15:f>'/Users/el1goluj/Documents/ZURICH/PROJECTS/UPMEM/upmem-workloads/Microbenchmarks/AI/[ai_output.xlsx]ai_output (4)'!$J$303</c15:f>
                      <c15:dlblFieldTableCache>
                        <c:ptCount val="1"/>
                        <c:pt idx="0">
                          <c:v>14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D-FF8B-5F4C-8BBF-ED4DE736661E}"/>
                </c:ext>
              </c:extLst>
            </c:dLbl>
            <c:dLbl>
              <c:idx val="302"/>
              <c:tx>
                <c:strRef>
                  <c:f>'/Users/el1goluj/Documents/ZURICH/PROJECTS/UPMEM/upmem-workloads/Microbenchmarks/AI/[ai_output.xlsx]ai_output (4)'!$J$304</c:f>
                  <c:strCache>
                    <c:ptCount val="1"/>
                    <c:pt idx="0">
                      <c:v>15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{D6A0BF66-6BA1-404A-8340-5734856748F6}</c15:txfldGUID>
                      <c15:f>'/Users/el1goluj/Documents/ZURICH/PROJECTS/UPMEM/upmem-workloads/Microbenchmarks/AI/[ai_output.xlsx]ai_output (4)'!$J$304</c15:f>
                      <c15:dlblFieldTableCache>
                        <c:ptCount val="1"/>
                        <c:pt idx="0">
                          <c:v>15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E-FF8B-5F4C-8BBF-ED4DE736661E}"/>
                </c:ext>
              </c:extLst>
            </c:dLbl>
            <c:dLbl>
              <c:idx val="303"/>
              <c:tx>
                <c:strRef>
                  <c:f>'/Users/el1goluj/Documents/ZURICH/PROJECTS/UPMEM/upmem-workloads/Microbenchmarks/AI/[ai_output.xlsx]ai_output (4)'!$J$305</c:f>
                  <c:strCache>
                    <c:ptCount val="1"/>
                    <c:pt idx="0">
                      <c:v>16</c:v>
                    </c:pt>
                  </c:strCache>
                </c:strRef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>
                    <c15:dlblFTEntry>
                      <c15:txfldGUID>{542C63E0-C957-0B46-9457-EDF95D1382AB}</c15:txfldGUID>
                      <c15:f>'/Users/el1goluj/Documents/ZURICH/PROJECTS/UPMEM/upmem-workloads/Microbenchmarks/AI/[ai_output.xlsx]ai_output (4)'!$J$305</c15:f>
                      <c15:dlblFieldTableCache>
                        <c:ptCount val="1"/>
                        <c:pt idx="0">
                          <c:v>16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12F-FF8B-5F4C-8BBF-ED4DE73666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en-CH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'ai_output-frac'!$K$610:$K$849</c:f>
              <c:numCache>
                <c:formatCode>#\ ????/????</c:formatCode>
                <c:ptCount val="240"/>
                <c:pt idx="0">
                  <c:v>4.8825000000000002E-4</c:v>
                </c:pt>
                <c:pt idx="1">
                  <c:v>4.8825000000000002E-4</c:v>
                </c:pt>
                <c:pt idx="2">
                  <c:v>4.8825000000000002E-4</c:v>
                </c:pt>
                <c:pt idx="3">
                  <c:v>4.8825000000000002E-4</c:v>
                </c:pt>
                <c:pt idx="4">
                  <c:v>4.8825000000000002E-4</c:v>
                </c:pt>
                <c:pt idx="5">
                  <c:v>4.8825000000000002E-4</c:v>
                </c:pt>
                <c:pt idx="6">
                  <c:v>4.8825000000000002E-4</c:v>
                </c:pt>
                <c:pt idx="7">
                  <c:v>4.8825000000000002E-4</c:v>
                </c:pt>
                <c:pt idx="8">
                  <c:v>4.8825000000000002E-4</c:v>
                </c:pt>
                <c:pt idx="9">
                  <c:v>4.8825000000000002E-4</c:v>
                </c:pt>
                <c:pt idx="10">
                  <c:v>4.8825000000000002E-4</c:v>
                </c:pt>
                <c:pt idx="11">
                  <c:v>4.8825000000000002E-4</c:v>
                </c:pt>
                <c:pt idx="12">
                  <c:v>4.8825000000000002E-4</c:v>
                </c:pt>
                <c:pt idx="13">
                  <c:v>4.8825000000000002E-4</c:v>
                </c:pt>
                <c:pt idx="14">
                  <c:v>4.8825000000000002E-4</c:v>
                </c:pt>
                <c:pt idx="15">
                  <c:v>4.8825000000000002E-4</c:v>
                </c:pt>
                <c:pt idx="16">
                  <c:v>9.7650000000000005E-4</c:v>
                </c:pt>
                <c:pt idx="17">
                  <c:v>9.7650000000000005E-4</c:v>
                </c:pt>
                <c:pt idx="18">
                  <c:v>9.7650000000000005E-4</c:v>
                </c:pt>
                <c:pt idx="19">
                  <c:v>9.7650000000000005E-4</c:v>
                </c:pt>
                <c:pt idx="20">
                  <c:v>9.7650000000000005E-4</c:v>
                </c:pt>
                <c:pt idx="21">
                  <c:v>9.7650000000000005E-4</c:v>
                </c:pt>
                <c:pt idx="22">
                  <c:v>9.7650000000000005E-4</c:v>
                </c:pt>
                <c:pt idx="23">
                  <c:v>9.7650000000000005E-4</c:v>
                </c:pt>
                <c:pt idx="24">
                  <c:v>9.7650000000000005E-4</c:v>
                </c:pt>
                <c:pt idx="25">
                  <c:v>9.7650000000000005E-4</c:v>
                </c:pt>
                <c:pt idx="26">
                  <c:v>9.7650000000000005E-4</c:v>
                </c:pt>
                <c:pt idx="27">
                  <c:v>9.7650000000000005E-4</c:v>
                </c:pt>
                <c:pt idx="28">
                  <c:v>9.7650000000000005E-4</c:v>
                </c:pt>
                <c:pt idx="29">
                  <c:v>9.7650000000000005E-4</c:v>
                </c:pt>
                <c:pt idx="30">
                  <c:v>9.7650000000000005E-4</c:v>
                </c:pt>
                <c:pt idx="31">
                  <c:v>9.7650000000000005E-4</c:v>
                </c:pt>
                <c:pt idx="32">
                  <c:v>1.9530000000000001E-3</c:v>
                </c:pt>
                <c:pt idx="33">
                  <c:v>1.9530000000000001E-3</c:v>
                </c:pt>
                <c:pt idx="34">
                  <c:v>1.9530000000000001E-3</c:v>
                </c:pt>
                <c:pt idx="35">
                  <c:v>1.9530000000000001E-3</c:v>
                </c:pt>
                <c:pt idx="36">
                  <c:v>1.9530000000000001E-3</c:v>
                </c:pt>
                <c:pt idx="37">
                  <c:v>1.9530000000000001E-3</c:v>
                </c:pt>
                <c:pt idx="38">
                  <c:v>1.9530000000000001E-3</c:v>
                </c:pt>
                <c:pt idx="39">
                  <c:v>1.9530000000000001E-3</c:v>
                </c:pt>
                <c:pt idx="40">
                  <c:v>1.9530000000000001E-3</c:v>
                </c:pt>
                <c:pt idx="41">
                  <c:v>1.9530000000000001E-3</c:v>
                </c:pt>
                <c:pt idx="42">
                  <c:v>1.9530000000000001E-3</c:v>
                </c:pt>
                <c:pt idx="43">
                  <c:v>1.9530000000000001E-3</c:v>
                </c:pt>
                <c:pt idx="44">
                  <c:v>1.9530000000000001E-3</c:v>
                </c:pt>
                <c:pt idx="45">
                  <c:v>1.9530000000000001E-3</c:v>
                </c:pt>
                <c:pt idx="46">
                  <c:v>1.9530000000000001E-3</c:v>
                </c:pt>
                <c:pt idx="47">
                  <c:v>1.9530000000000001E-3</c:v>
                </c:pt>
                <c:pt idx="48">
                  <c:v>3.90625E-3</c:v>
                </c:pt>
                <c:pt idx="49">
                  <c:v>3.90625E-3</c:v>
                </c:pt>
                <c:pt idx="50">
                  <c:v>3.90625E-3</c:v>
                </c:pt>
                <c:pt idx="51">
                  <c:v>3.90625E-3</c:v>
                </c:pt>
                <c:pt idx="52">
                  <c:v>3.90625E-3</c:v>
                </c:pt>
                <c:pt idx="53">
                  <c:v>3.90625E-3</c:v>
                </c:pt>
                <c:pt idx="54">
                  <c:v>3.90625E-3</c:v>
                </c:pt>
                <c:pt idx="55">
                  <c:v>3.90625E-3</c:v>
                </c:pt>
                <c:pt idx="56">
                  <c:v>3.90625E-3</c:v>
                </c:pt>
                <c:pt idx="57">
                  <c:v>3.90625E-3</c:v>
                </c:pt>
                <c:pt idx="58">
                  <c:v>3.90625E-3</c:v>
                </c:pt>
                <c:pt idx="59">
                  <c:v>3.90625E-3</c:v>
                </c:pt>
                <c:pt idx="60">
                  <c:v>3.90625E-3</c:v>
                </c:pt>
                <c:pt idx="61">
                  <c:v>3.90625E-3</c:v>
                </c:pt>
                <c:pt idx="62">
                  <c:v>3.90625E-3</c:v>
                </c:pt>
                <c:pt idx="63">
                  <c:v>3.90625E-3</c:v>
                </c:pt>
                <c:pt idx="64">
                  <c:v>7.8125E-3</c:v>
                </c:pt>
                <c:pt idx="65">
                  <c:v>7.8125E-3</c:v>
                </c:pt>
                <c:pt idx="66">
                  <c:v>7.8125E-3</c:v>
                </c:pt>
                <c:pt idx="67">
                  <c:v>7.8125E-3</c:v>
                </c:pt>
                <c:pt idx="68">
                  <c:v>7.8125E-3</c:v>
                </c:pt>
                <c:pt idx="69">
                  <c:v>7.8125E-3</c:v>
                </c:pt>
                <c:pt idx="70">
                  <c:v>7.8125E-3</c:v>
                </c:pt>
                <c:pt idx="71">
                  <c:v>7.8125E-3</c:v>
                </c:pt>
                <c:pt idx="72">
                  <c:v>7.8125E-3</c:v>
                </c:pt>
                <c:pt idx="73">
                  <c:v>7.8125E-3</c:v>
                </c:pt>
                <c:pt idx="74">
                  <c:v>7.8125E-3</c:v>
                </c:pt>
                <c:pt idx="75">
                  <c:v>7.8125E-3</c:v>
                </c:pt>
                <c:pt idx="76">
                  <c:v>7.8125E-3</c:v>
                </c:pt>
                <c:pt idx="77">
                  <c:v>7.8125E-3</c:v>
                </c:pt>
                <c:pt idx="78">
                  <c:v>7.8125E-3</c:v>
                </c:pt>
                <c:pt idx="79">
                  <c:v>7.8125E-3</c:v>
                </c:pt>
                <c:pt idx="80">
                  <c:v>1.5625E-2</c:v>
                </c:pt>
                <c:pt idx="81">
                  <c:v>1.5625E-2</c:v>
                </c:pt>
                <c:pt idx="82">
                  <c:v>1.5625E-2</c:v>
                </c:pt>
                <c:pt idx="83">
                  <c:v>1.5625E-2</c:v>
                </c:pt>
                <c:pt idx="84">
                  <c:v>1.5625E-2</c:v>
                </c:pt>
                <c:pt idx="85">
                  <c:v>1.5625E-2</c:v>
                </c:pt>
                <c:pt idx="86">
                  <c:v>1.5625E-2</c:v>
                </c:pt>
                <c:pt idx="87">
                  <c:v>1.5625E-2</c:v>
                </c:pt>
                <c:pt idx="88">
                  <c:v>1.5625E-2</c:v>
                </c:pt>
                <c:pt idx="89">
                  <c:v>1.5625E-2</c:v>
                </c:pt>
                <c:pt idx="90">
                  <c:v>1.5625E-2</c:v>
                </c:pt>
                <c:pt idx="91">
                  <c:v>1.5625E-2</c:v>
                </c:pt>
                <c:pt idx="92">
                  <c:v>1.5625E-2</c:v>
                </c:pt>
                <c:pt idx="93">
                  <c:v>1.5625E-2</c:v>
                </c:pt>
                <c:pt idx="94">
                  <c:v>1.5625E-2</c:v>
                </c:pt>
                <c:pt idx="95">
                  <c:v>1.5625E-2</c:v>
                </c:pt>
                <c:pt idx="96">
                  <c:v>3.125E-2</c:v>
                </c:pt>
                <c:pt idx="97">
                  <c:v>3.125E-2</c:v>
                </c:pt>
                <c:pt idx="98">
                  <c:v>3.125E-2</c:v>
                </c:pt>
                <c:pt idx="99">
                  <c:v>3.125E-2</c:v>
                </c:pt>
                <c:pt idx="100">
                  <c:v>3.125E-2</c:v>
                </c:pt>
                <c:pt idx="101">
                  <c:v>3.125E-2</c:v>
                </c:pt>
                <c:pt idx="102">
                  <c:v>3.125E-2</c:v>
                </c:pt>
                <c:pt idx="103">
                  <c:v>3.125E-2</c:v>
                </c:pt>
                <c:pt idx="104">
                  <c:v>3.125E-2</c:v>
                </c:pt>
                <c:pt idx="105">
                  <c:v>3.125E-2</c:v>
                </c:pt>
                <c:pt idx="106">
                  <c:v>3.125E-2</c:v>
                </c:pt>
                <c:pt idx="107">
                  <c:v>3.125E-2</c:v>
                </c:pt>
                <c:pt idx="108">
                  <c:v>3.125E-2</c:v>
                </c:pt>
                <c:pt idx="109">
                  <c:v>3.125E-2</c:v>
                </c:pt>
                <c:pt idx="110">
                  <c:v>3.125E-2</c:v>
                </c:pt>
                <c:pt idx="111">
                  <c:v>3.125E-2</c:v>
                </c:pt>
                <c:pt idx="112">
                  <c:v>6.25E-2</c:v>
                </c:pt>
                <c:pt idx="113">
                  <c:v>6.25E-2</c:v>
                </c:pt>
                <c:pt idx="114">
                  <c:v>6.25E-2</c:v>
                </c:pt>
                <c:pt idx="115">
                  <c:v>6.25E-2</c:v>
                </c:pt>
                <c:pt idx="116">
                  <c:v>6.25E-2</c:v>
                </c:pt>
                <c:pt idx="117">
                  <c:v>6.25E-2</c:v>
                </c:pt>
                <c:pt idx="118">
                  <c:v>6.25E-2</c:v>
                </c:pt>
                <c:pt idx="119">
                  <c:v>6.25E-2</c:v>
                </c:pt>
                <c:pt idx="120">
                  <c:v>6.25E-2</c:v>
                </c:pt>
                <c:pt idx="121">
                  <c:v>6.25E-2</c:v>
                </c:pt>
                <c:pt idx="122">
                  <c:v>6.25E-2</c:v>
                </c:pt>
                <c:pt idx="123">
                  <c:v>6.25E-2</c:v>
                </c:pt>
                <c:pt idx="124">
                  <c:v>6.25E-2</c:v>
                </c:pt>
                <c:pt idx="125">
                  <c:v>6.25E-2</c:v>
                </c:pt>
                <c:pt idx="126">
                  <c:v>6.25E-2</c:v>
                </c:pt>
                <c:pt idx="127">
                  <c:v>6.25E-2</c:v>
                </c:pt>
                <c:pt idx="128">
                  <c:v>0.125</c:v>
                </c:pt>
                <c:pt idx="129">
                  <c:v>0.125</c:v>
                </c:pt>
                <c:pt idx="130">
                  <c:v>0.125</c:v>
                </c:pt>
                <c:pt idx="131">
                  <c:v>0.125</c:v>
                </c:pt>
                <c:pt idx="132">
                  <c:v>0.125</c:v>
                </c:pt>
                <c:pt idx="133">
                  <c:v>0.125</c:v>
                </c:pt>
                <c:pt idx="134">
                  <c:v>0.125</c:v>
                </c:pt>
                <c:pt idx="135">
                  <c:v>0.125</c:v>
                </c:pt>
                <c:pt idx="136">
                  <c:v>0.125</c:v>
                </c:pt>
                <c:pt idx="137">
                  <c:v>0.125</c:v>
                </c:pt>
                <c:pt idx="138">
                  <c:v>0.125</c:v>
                </c:pt>
                <c:pt idx="139">
                  <c:v>0.125</c:v>
                </c:pt>
                <c:pt idx="140">
                  <c:v>0.125</c:v>
                </c:pt>
                <c:pt idx="141">
                  <c:v>0.125</c:v>
                </c:pt>
                <c:pt idx="142">
                  <c:v>0.125</c:v>
                </c:pt>
                <c:pt idx="143">
                  <c:v>0.125</c:v>
                </c:pt>
                <c:pt idx="144">
                  <c:v>0.25</c:v>
                </c:pt>
                <c:pt idx="145">
                  <c:v>0.25</c:v>
                </c:pt>
                <c:pt idx="146">
                  <c:v>0.25</c:v>
                </c:pt>
                <c:pt idx="147">
                  <c:v>0.25</c:v>
                </c:pt>
                <c:pt idx="148">
                  <c:v>0.25</c:v>
                </c:pt>
                <c:pt idx="149">
                  <c:v>0.25</c:v>
                </c:pt>
                <c:pt idx="150">
                  <c:v>0.25</c:v>
                </c:pt>
                <c:pt idx="151">
                  <c:v>0.25</c:v>
                </c:pt>
                <c:pt idx="152">
                  <c:v>0.25</c:v>
                </c:pt>
                <c:pt idx="153">
                  <c:v>0.25</c:v>
                </c:pt>
                <c:pt idx="154">
                  <c:v>0.25</c:v>
                </c:pt>
                <c:pt idx="155">
                  <c:v>0.25</c:v>
                </c:pt>
                <c:pt idx="156">
                  <c:v>0.25</c:v>
                </c:pt>
                <c:pt idx="157">
                  <c:v>0.25</c:v>
                </c:pt>
                <c:pt idx="158">
                  <c:v>0.25</c:v>
                </c:pt>
                <c:pt idx="159">
                  <c:v>0.25</c:v>
                </c:pt>
                <c:pt idx="160">
                  <c:v>0.5</c:v>
                </c:pt>
                <c:pt idx="161">
                  <c:v>0.5</c:v>
                </c:pt>
                <c:pt idx="162">
                  <c:v>0.5</c:v>
                </c:pt>
                <c:pt idx="163">
                  <c:v>0.5</c:v>
                </c:pt>
                <c:pt idx="164">
                  <c:v>0.5</c:v>
                </c:pt>
                <c:pt idx="165">
                  <c:v>0.5</c:v>
                </c:pt>
                <c:pt idx="166">
                  <c:v>0.5</c:v>
                </c:pt>
                <c:pt idx="167">
                  <c:v>0.5</c:v>
                </c:pt>
                <c:pt idx="168">
                  <c:v>0.5</c:v>
                </c:pt>
                <c:pt idx="169">
                  <c:v>0.5</c:v>
                </c:pt>
                <c:pt idx="170">
                  <c:v>0.5</c:v>
                </c:pt>
                <c:pt idx="171">
                  <c:v>0.5</c:v>
                </c:pt>
                <c:pt idx="172">
                  <c:v>0.5</c:v>
                </c:pt>
                <c:pt idx="173">
                  <c:v>0.5</c:v>
                </c:pt>
                <c:pt idx="174">
                  <c:v>0.5</c:v>
                </c:pt>
                <c:pt idx="175">
                  <c:v>0.5</c:v>
                </c:pt>
                <c:pt idx="176">
                  <c:v>1</c:v>
                </c:pt>
                <c:pt idx="177">
                  <c:v>1</c:v>
                </c:pt>
                <c:pt idx="178">
                  <c:v>1</c:v>
                </c:pt>
                <c:pt idx="179">
                  <c:v>1</c:v>
                </c:pt>
                <c:pt idx="180">
                  <c:v>1</c:v>
                </c:pt>
                <c:pt idx="181">
                  <c:v>1</c:v>
                </c:pt>
                <c:pt idx="182">
                  <c:v>1</c:v>
                </c:pt>
                <c:pt idx="183">
                  <c:v>1</c:v>
                </c:pt>
                <c:pt idx="184">
                  <c:v>1</c:v>
                </c:pt>
                <c:pt idx="185">
                  <c:v>1</c:v>
                </c:pt>
                <c:pt idx="186">
                  <c:v>1</c:v>
                </c:pt>
                <c:pt idx="187">
                  <c:v>1</c:v>
                </c:pt>
                <c:pt idx="188">
                  <c:v>1</c:v>
                </c:pt>
                <c:pt idx="189">
                  <c:v>1</c:v>
                </c:pt>
                <c:pt idx="190">
                  <c:v>1</c:v>
                </c:pt>
                <c:pt idx="191">
                  <c:v>1</c:v>
                </c:pt>
                <c:pt idx="192">
                  <c:v>2</c:v>
                </c:pt>
                <c:pt idx="193">
                  <c:v>2</c:v>
                </c:pt>
                <c:pt idx="194">
                  <c:v>2</c:v>
                </c:pt>
                <c:pt idx="195">
                  <c:v>2</c:v>
                </c:pt>
                <c:pt idx="196">
                  <c:v>2</c:v>
                </c:pt>
                <c:pt idx="197">
                  <c:v>2</c:v>
                </c:pt>
                <c:pt idx="198">
                  <c:v>2</c:v>
                </c:pt>
                <c:pt idx="199">
                  <c:v>2</c:v>
                </c:pt>
                <c:pt idx="200">
                  <c:v>2</c:v>
                </c:pt>
                <c:pt idx="201">
                  <c:v>2</c:v>
                </c:pt>
                <c:pt idx="202">
                  <c:v>2</c:v>
                </c:pt>
                <c:pt idx="203">
                  <c:v>2</c:v>
                </c:pt>
                <c:pt idx="204">
                  <c:v>2</c:v>
                </c:pt>
                <c:pt idx="205">
                  <c:v>2</c:v>
                </c:pt>
                <c:pt idx="206">
                  <c:v>2</c:v>
                </c:pt>
                <c:pt idx="207">
                  <c:v>2</c:v>
                </c:pt>
                <c:pt idx="208">
                  <c:v>4</c:v>
                </c:pt>
                <c:pt idx="209">
                  <c:v>4</c:v>
                </c:pt>
                <c:pt idx="210">
                  <c:v>4</c:v>
                </c:pt>
                <c:pt idx="211">
                  <c:v>4</c:v>
                </c:pt>
                <c:pt idx="212">
                  <c:v>4</c:v>
                </c:pt>
                <c:pt idx="213">
                  <c:v>4</c:v>
                </c:pt>
                <c:pt idx="214">
                  <c:v>4</c:v>
                </c:pt>
                <c:pt idx="215">
                  <c:v>4</c:v>
                </c:pt>
                <c:pt idx="216">
                  <c:v>4</c:v>
                </c:pt>
                <c:pt idx="217">
                  <c:v>4</c:v>
                </c:pt>
                <c:pt idx="218">
                  <c:v>4</c:v>
                </c:pt>
                <c:pt idx="219">
                  <c:v>4</c:v>
                </c:pt>
                <c:pt idx="220">
                  <c:v>4</c:v>
                </c:pt>
                <c:pt idx="221">
                  <c:v>4</c:v>
                </c:pt>
                <c:pt idx="222">
                  <c:v>4</c:v>
                </c:pt>
                <c:pt idx="223">
                  <c:v>4</c:v>
                </c:pt>
                <c:pt idx="224">
                  <c:v>8</c:v>
                </c:pt>
                <c:pt idx="225">
                  <c:v>8</c:v>
                </c:pt>
                <c:pt idx="226">
                  <c:v>8</c:v>
                </c:pt>
                <c:pt idx="227">
                  <c:v>8</c:v>
                </c:pt>
                <c:pt idx="228">
                  <c:v>8</c:v>
                </c:pt>
                <c:pt idx="229">
                  <c:v>8</c:v>
                </c:pt>
                <c:pt idx="230">
                  <c:v>8</c:v>
                </c:pt>
                <c:pt idx="231">
                  <c:v>8</c:v>
                </c:pt>
                <c:pt idx="232">
                  <c:v>8</c:v>
                </c:pt>
                <c:pt idx="233">
                  <c:v>8</c:v>
                </c:pt>
                <c:pt idx="234">
                  <c:v>8</c:v>
                </c:pt>
                <c:pt idx="235">
                  <c:v>8</c:v>
                </c:pt>
                <c:pt idx="236">
                  <c:v>8</c:v>
                </c:pt>
                <c:pt idx="237">
                  <c:v>8</c:v>
                </c:pt>
                <c:pt idx="238">
                  <c:v>8</c:v>
                </c:pt>
                <c:pt idx="239">
                  <c:v>8</c:v>
                </c:pt>
              </c:numCache>
            </c:numRef>
          </c:xVal>
          <c:yVal>
            <c:numRef>
              <c:f>'ai_output-frac'!$L$610:$L$849</c:f>
              <c:numCache>
                <c:formatCode>0.0000</c:formatCode>
                <c:ptCount val="240"/>
                <c:pt idx="0">
                  <c:v>0.129720096644761</c:v>
                </c:pt>
                <c:pt idx="1">
                  <c:v>0.15234270051520901</c:v>
                </c:pt>
                <c:pt idx="2">
                  <c:v>0.15231421168950299</c:v>
                </c:pt>
                <c:pt idx="3">
                  <c:v>0.15245416825483199</c:v>
                </c:pt>
                <c:pt idx="4">
                  <c:v>0.15226696963388101</c:v>
                </c:pt>
                <c:pt idx="5">
                  <c:v>0.152366665277819</c:v>
                </c:pt>
                <c:pt idx="6">
                  <c:v>0.152222666403318</c:v>
                </c:pt>
                <c:pt idx="7">
                  <c:v>0.152499904213377</c:v>
                </c:pt>
                <c:pt idx="8">
                  <c:v>0.15219002140309101</c:v>
                </c:pt>
                <c:pt idx="9">
                  <c:v>0.15237832653738001</c:v>
                </c:pt>
                <c:pt idx="10">
                  <c:v>0.15225629569521301</c:v>
                </c:pt>
                <c:pt idx="11">
                  <c:v>0.15219616147245599</c:v>
                </c:pt>
                <c:pt idx="12">
                  <c:v>0.15208507056239801</c:v>
                </c:pt>
                <c:pt idx="13">
                  <c:v>0.152284762857816</c:v>
                </c:pt>
                <c:pt idx="14">
                  <c:v>0.15203087578189101</c:v>
                </c:pt>
                <c:pt idx="15">
                  <c:v>0.15252846255173799</c:v>
                </c:pt>
                <c:pt idx="16">
                  <c:v>0.25947917111950902</c:v>
                </c:pt>
                <c:pt idx="17">
                  <c:v>0.30461936071739698</c:v>
                </c:pt>
                <c:pt idx="18">
                  <c:v>0.30461159315089997</c:v>
                </c:pt>
                <c:pt idx="19">
                  <c:v>0.30490833650966498</c:v>
                </c:pt>
                <c:pt idx="20">
                  <c:v>0.30464072356802602</c:v>
                </c:pt>
                <c:pt idx="21">
                  <c:v>0.30484479259615199</c:v>
                </c:pt>
                <c:pt idx="22">
                  <c:v>0.30444533280663599</c:v>
                </c:pt>
                <c:pt idx="23">
                  <c:v>0.30501927761807501</c:v>
                </c:pt>
                <c:pt idx="24">
                  <c:v>0.30450030154596402</c:v>
                </c:pt>
                <c:pt idx="25">
                  <c:v>0.30483895825846102</c:v>
                </c:pt>
                <c:pt idx="26">
                  <c:v>0.304579879698545</c:v>
                </c:pt>
                <c:pt idx="27">
                  <c:v>0.30443175535168099</c:v>
                </c:pt>
                <c:pt idx="28">
                  <c:v>0.304089486773721</c:v>
                </c:pt>
                <c:pt idx="29">
                  <c:v>0.30475665307476102</c:v>
                </c:pt>
                <c:pt idx="30">
                  <c:v>0.30410432396311299</c:v>
                </c:pt>
                <c:pt idx="31">
                  <c:v>0.30501408559069398</c:v>
                </c:pt>
                <c:pt idx="32">
                  <c:v>0.50430006986635301</c:v>
                </c:pt>
                <c:pt idx="33">
                  <c:v>0.60915717082436505</c:v>
                </c:pt>
                <c:pt idx="34">
                  <c:v>0.60943686385212004</c:v>
                </c:pt>
                <c:pt idx="35">
                  <c:v>0.60953663134620295</c:v>
                </c:pt>
                <c:pt idx="36">
                  <c:v>0.60918694073900903</c:v>
                </c:pt>
                <c:pt idx="37">
                  <c:v>0.60988672364866303</c:v>
                </c:pt>
                <c:pt idx="38">
                  <c:v>0.60904200160597499</c:v>
                </c:pt>
                <c:pt idx="39">
                  <c:v>0.60989191322438796</c:v>
                </c:pt>
                <c:pt idx="40">
                  <c:v>0.60895921020547705</c:v>
                </c:pt>
                <c:pt idx="41">
                  <c:v>0.60982315851269497</c:v>
                </c:pt>
                <c:pt idx="42">
                  <c:v>0.60925425736009697</c:v>
                </c:pt>
                <c:pt idx="43">
                  <c:v>0.60892170276211399</c:v>
                </c:pt>
                <c:pt idx="44">
                  <c:v>0.60829510718832203</c:v>
                </c:pt>
                <c:pt idx="45">
                  <c:v>0.60965328411338104</c:v>
                </c:pt>
                <c:pt idx="46">
                  <c:v>0.60812608292272097</c:v>
                </c:pt>
                <c:pt idx="47">
                  <c:v>0.61032555459050697</c:v>
                </c:pt>
                <c:pt idx="48">
                  <c:v>0.913094847599909</c:v>
                </c:pt>
                <c:pt idx="49">
                  <c:v>1.2192627525690101</c:v>
                </c:pt>
                <c:pt idx="50">
                  <c:v>1.2192627525690101</c:v>
                </c:pt>
                <c:pt idx="51">
                  <c:v>1.22086958002801</c:v>
                </c:pt>
                <c:pt idx="52">
                  <c:v>1.2177222071214999</c:v>
                </c:pt>
                <c:pt idx="53">
                  <c:v>1.21933793760419</c:v>
                </c:pt>
                <c:pt idx="54">
                  <c:v>1.21834313492198</c:v>
                </c:pt>
                <c:pt idx="55">
                  <c:v>1.2204382544736301</c:v>
                </c:pt>
                <c:pt idx="56">
                  <c:v>1.2178308237942499</c:v>
                </c:pt>
                <c:pt idx="57">
                  <c:v>1.21871599564744</c:v>
                </c:pt>
                <c:pt idx="58">
                  <c:v>1.21833795790717</c:v>
                </c:pt>
                <c:pt idx="59">
                  <c:v>1.2181024502671101</c:v>
                </c:pt>
                <c:pt idx="60">
                  <c:v>1.2164899902203901</c:v>
                </c:pt>
                <c:pt idx="61">
                  <c:v>1.2188118369958101</c:v>
                </c:pt>
                <c:pt idx="62">
                  <c:v>1.2161442814030199</c:v>
                </c:pt>
                <c:pt idx="63">
                  <c:v>1.2202356886594501</c:v>
                </c:pt>
                <c:pt idx="64">
                  <c:v>1.5570634539199399</c:v>
                </c:pt>
                <c:pt idx="65">
                  <c:v>2.4137778628990598</c:v>
                </c:pt>
                <c:pt idx="66">
                  <c:v>2.4344621759194398</c:v>
                </c:pt>
                <c:pt idx="67">
                  <c:v>2.4338163984661301</c:v>
                </c:pt>
                <c:pt idx="68">
                  <c:v>2.4362618267715099</c:v>
                </c:pt>
                <c:pt idx="69">
                  <c:v>2.43545992962546</c:v>
                </c:pt>
                <c:pt idx="70">
                  <c:v>2.4341779916248698</c:v>
                </c:pt>
                <c:pt idx="71">
                  <c:v>2.4380537745956699</c:v>
                </c:pt>
                <c:pt idx="72">
                  <c:v>2.4352892712903</c:v>
                </c:pt>
                <c:pt idx="73">
                  <c:v>2.4358685725208602</c:v>
                </c:pt>
                <c:pt idx="74">
                  <c:v>2.4347826086956501</c:v>
                </c:pt>
                <c:pt idx="75">
                  <c:v>2.4337492572786599</c:v>
                </c:pt>
                <c:pt idx="76">
                  <c:v>2.4335013834428199</c:v>
                </c:pt>
                <c:pt idx="77">
                  <c:v>2.4362152505613199</c:v>
                </c:pt>
                <c:pt idx="78">
                  <c:v>2.4324845965407098</c:v>
                </c:pt>
                <c:pt idx="79">
                  <c:v>2.4413597263347402</c:v>
                </c:pt>
                <c:pt idx="80">
                  <c:v>2.4077678055949101</c:v>
                </c:pt>
                <c:pt idx="81">
                  <c:v>4.7512184815637903</c:v>
                </c:pt>
                <c:pt idx="82">
                  <c:v>4.8611234735873898</c:v>
                </c:pt>
                <c:pt idx="83">
                  <c:v>4.8647215641694999</c:v>
                </c:pt>
                <c:pt idx="84">
                  <c:v>4.8658154487773704</c:v>
                </c:pt>
                <c:pt idx="85">
                  <c:v>4.8669821129241004</c:v>
                </c:pt>
                <c:pt idx="86">
                  <c:v>4.8645771256121098</c:v>
                </c:pt>
                <c:pt idx="87">
                  <c:v>4.8673642395910397</c:v>
                </c:pt>
                <c:pt idx="88">
                  <c:v>4.8568312953258097</c:v>
                </c:pt>
                <c:pt idx="89">
                  <c:v>4.8646080760094996</c:v>
                </c:pt>
                <c:pt idx="90">
                  <c:v>4.8616180242046498</c:v>
                </c:pt>
                <c:pt idx="91">
                  <c:v>4.8616386326641301</c:v>
                </c:pt>
                <c:pt idx="92">
                  <c:v>4.85429249855033</c:v>
                </c:pt>
                <c:pt idx="93">
                  <c:v>4.8612883126131203</c:v>
                </c:pt>
                <c:pt idx="94">
                  <c:v>4.8528341485706497</c:v>
                </c:pt>
                <c:pt idx="95">
                  <c:v>4.86849031294041</c:v>
                </c:pt>
                <c:pt idx="96">
                  <c:v>3.3092304584932299</c:v>
                </c:pt>
                <c:pt idx="97">
                  <c:v>6.6138235879277802</c:v>
                </c:pt>
                <c:pt idx="98">
                  <c:v>9.5714911640134304</c:v>
                </c:pt>
                <c:pt idx="99">
                  <c:v>9.7467864958463402</c:v>
                </c:pt>
                <c:pt idx="100">
                  <c:v>9.7215876581406597</c:v>
                </c:pt>
                <c:pt idx="101">
                  <c:v>9.7362780095844794</c:v>
                </c:pt>
                <c:pt idx="102">
                  <c:v>9.7188278562106998</c:v>
                </c:pt>
                <c:pt idx="103">
                  <c:v>9.74720067991076</c:v>
                </c:pt>
                <c:pt idx="104">
                  <c:v>9.7144442303334895</c:v>
                </c:pt>
                <c:pt idx="105">
                  <c:v>9.7321883167577408</c:v>
                </c:pt>
                <c:pt idx="106">
                  <c:v>9.7176132163200108</c:v>
                </c:pt>
                <c:pt idx="107">
                  <c:v>9.7309084121347809</c:v>
                </c:pt>
                <c:pt idx="108">
                  <c:v>9.7075372482134998</c:v>
                </c:pt>
                <c:pt idx="109">
                  <c:v>9.7269675952920593</c:v>
                </c:pt>
                <c:pt idx="110">
                  <c:v>9.7138271359209902</c:v>
                </c:pt>
                <c:pt idx="111">
                  <c:v>9.74595823330713</c:v>
                </c:pt>
                <c:pt idx="112">
                  <c:v>4.0847123351096704</c:v>
                </c:pt>
                <c:pt idx="113">
                  <c:v>8.1625564926515004</c:v>
                </c:pt>
                <c:pt idx="114">
                  <c:v>12.2315274744905</c:v>
                </c:pt>
                <c:pt idx="115">
                  <c:v>16.305790440849702</c:v>
                </c:pt>
                <c:pt idx="116">
                  <c:v>19.191030977431002</c:v>
                </c:pt>
                <c:pt idx="117">
                  <c:v>19.466358883834602</c:v>
                </c:pt>
                <c:pt idx="118">
                  <c:v>19.430205101597799</c:v>
                </c:pt>
                <c:pt idx="119">
                  <c:v>19.476689635262101</c:v>
                </c:pt>
                <c:pt idx="120">
                  <c:v>19.422924666900901</c:v>
                </c:pt>
                <c:pt idx="121">
                  <c:v>19.4533989763422</c:v>
                </c:pt>
                <c:pt idx="122">
                  <c:v>19.431851153728001</c:v>
                </c:pt>
                <c:pt idx="123">
                  <c:v>19.453357730317201</c:v>
                </c:pt>
                <c:pt idx="124">
                  <c:v>19.4368733356918</c:v>
                </c:pt>
                <c:pt idx="125">
                  <c:v>19.447214026520101</c:v>
                </c:pt>
                <c:pt idx="126">
                  <c:v>19.416594714476702</c:v>
                </c:pt>
                <c:pt idx="127">
                  <c:v>19.4604958958152</c:v>
                </c:pt>
                <c:pt idx="128">
                  <c:v>4.6042564722767203</c:v>
                </c:pt>
                <c:pt idx="129">
                  <c:v>9.2057873296811294</c:v>
                </c:pt>
                <c:pt idx="130">
                  <c:v>13.798297590760001</c:v>
                </c:pt>
                <c:pt idx="131">
                  <c:v>18.402896312416601</c:v>
                </c:pt>
                <c:pt idx="132">
                  <c:v>22.969383884950801</c:v>
                </c:pt>
                <c:pt idx="133">
                  <c:v>27.566497312466002</c:v>
                </c:pt>
                <c:pt idx="134">
                  <c:v>32.110199624828503</c:v>
                </c:pt>
                <c:pt idx="135">
                  <c:v>36.681012511469</c:v>
                </c:pt>
                <c:pt idx="136">
                  <c:v>38.758794617303401</c:v>
                </c:pt>
                <c:pt idx="137">
                  <c:v>38.869217831890801</c:v>
                </c:pt>
                <c:pt idx="138">
                  <c:v>38.862138488385803</c:v>
                </c:pt>
                <c:pt idx="139">
                  <c:v>38.839764972822799</c:v>
                </c:pt>
                <c:pt idx="140">
                  <c:v>38.818977425858101</c:v>
                </c:pt>
                <c:pt idx="141">
                  <c:v>38.905643095815499</c:v>
                </c:pt>
                <c:pt idx="142">
                  <c:v>38.803627013127603</c:v>
                </c:pt>
                <c:pt idx="143">
                  <c:v>38.946847865997903</c:v>
                </c:pt>
                <c:pt idx="144">
                  <c:v>4.9238497091989704</c:v>
                </c:pt>
                <c:pt idx="145">
                  <c:v>9.8477126305084504</c:v>
                </c:pt>
                <c:pt idx="146">
                  <c:v>14.7608946591535</c:v>
                </c:pt>
                <c:pt idx="147">
                  <c:v>19.685230777482701</c:v>
                </c:pt>
                <c:pt idx="148">
                  <c:v>24.577536096006</c:v>
                </c:pt>
                <c:pt idx="149">
                  <c:v>29.4981794799662</c:v>
                </c:pt>
                <c:pt idx="150">
                  <c:v>34.377608752669602</c:v>
                </c:pt>
                <c:pt idx="151">
                  <c:v>39.336660321380101</c:v>
                </c:pt>
                <c:pt idx="152">
                  <c:v>44.149081294103702</c:v>
                </c:pt>
                <c:pt idx="153">
                  <c:v>49.0764573103544</c:v>
                </c:pt>
                <c:pt idx="154">
                  <c:v>53.912312813446498</c:v>
                </c:pt>
                <c:pt idx="155">
                  <c:v>57.367484814095697</c:v>
                </c:pt>
                <c:pt idx="156">
                  <c:v>57.3523340110359</c:v>
                </c:pt>
                <c:pt idx="157">
                  <c:v>57.435627774934702</c:v>
                </c:pt>
                <c:pt idx="158">
                  <c:v>57.340684991648899</c:v>
                </c:pt>
                <c:pt idx="159">
                  <c:v>57.539634758177797</c:v>
                </c:pt>
                <c:pt idx="160">
                  <c:v>5.0965012046854197</c:v>
                </c:pt>
                <c:pt idx="161">
                  <c:v>10.193441229651301</c:v>
                </c:pt>
                <c:pt idx="162">
                  <c:v>15.2808139183874</c:v>
                </c:pt>
                <c:pt idx="163">
                  <c:v>20.3819007289135</c:v>
                </c:pt>
                <c:pt idx="164">
                  <c:v>25.451756302229601</c:v>
                </c:pt>
                <c:pt idx="165">
                  <c:v>30.549480369755301</c:v>
                </c:pt>
                <c:pt idx="166">
                  <c:v>35.602706569980299</c:v>
                </c:pt>
                <c:pt idx="167">
                  <c:v>40.743097572077197</c:v>
                </c:pt>
                <c:pt idx="168">
                  <c:v>45.7359910771589</c:v>
                </c:pt>
                <c:pt idx="169">
                  <c:v>50.853433284604698</c:v>
                </c:pt>
                <c:pt idx="170">
                  <c:v>55.8840297234742</c:v>
                </c:pt>
                <c:pt idx="171">
                  <c:v>57.685153603734499</c:v>
                </c:pt>
                <c:pt idx="172">
                  <c:v>57.638949310927003</c:v>
                </c:pt>
                <c:pt idx="173">
                  <c:v>57.723713804872602</c:v>
                </c:pt>
                <c:pt idx="174">
                  <c:v>57.616327171396001</c:v>
                </c:pt>
                <c:pt idx="175">
                  <c:v>57.819201562844597</c:v>
                </c:pt>
                <c:pt idx="176">
                  <c:v>5.1878883831387297</c:v>
                </c:pt>
                <c:pt idx="177">
                  <c:v>10.3751167902299</c:v>
                </c:pt>
                <c:pt idx="178">
                  <c:v>15.5547874735765</c:v>
                </c:pt>
                <c:pt idx="179">
                  <c:v>20.747506211504898</c:v>
                </c:pt>
                <c:pt idx="180">
                  <c:v>25.909180599261902</c:v>
                </c:pt>
                <c:pt idx="181">
                  <c:v>31.1044005754712</c:v>
                </c:pt>
                <c:pt idx="182">
                  <c:v>36.252084238808301</c:v>
                </c:pt>
                <c:pt idx="183">
                  <c:v>41.488679687875297</c:v>
                </c:pt>
                <c:pt idx="184">
                  <c:v>46.579127057658802</c:v>
                </c:pt>
                <c:pt idx="185">
                  <c:v>51.797609134405</c:v>
                </c:pt>
                <c:pt idx="186">
                  <c:v>56.926170801034502</c:v>
                </c:pt>
                <c:pt idx="187">
                  <c:v>57.835146911663898</c:v>
                </c:pt>
                <c:pt idx="188">
                  <c:v>57.789157100792004</c:v>
                </c:pt>
                <c:pt idx="189">
                  <c:v>57.8604497172023</c:v>
                </c:pt>
                <c:pt idx="190">
                  <c:v>57.765962302758403</c:v>
                </c:pt>
                <c:pt idx="191">
                  <c:v>57.963255878230299</c:v>
                </c:pt>
                <c:pt idx="192">
                  <c:v>5.23494345180253</c:v>
                </c:pt>
                <c:pt idx="193">
                  <c:v>10.4696068922234</c:v>
                </c:pt>
                <c:pt idx="194">
                  <c:v>15.696490224486601</c:v>
                </c:pt>
                <c:pt idx="195">
                  <c:v>20.9395124595261</c:v>
                </c:pt>
                <c:pt idx="196">
                  <c:v>26.147863027118401</c:v>
                </c:pt>
                <c:pt idx="197">
                  <c:v>31.388650956729599</c:v>
                </c:pt>
                <c:pt idx="198">
                  <c:v>36.584689573533502</c:v>
                </c:pt>
                <c:pt idx="199">
                  <c:v>41.8739479858233</c:v>
                </c:pt>
                <c:pt idx="200">
                  <c:v>47.013213601747204</c:v>
                </c:pt>
                <c:pt idx="201">
                  <c:v>52.280826589029203</c:v>
                </c:pt>
                <c:pt idx="202">
                  <c:v>57.463641096501703</c:v>
                </c:pt>
                <c:pt idx="203">
                  <c:v>57.921289729471603</c:v>
                </c:pt>
                <c:pt idx="204">
                  <c:v>57.859993614933103</c:v>
                </c:pt>
                <c:pt idx="205">
                  <c:v>57.936033845862397</c:v>
                </c:pt>
                <c:pt idx="206">
                  <c:v>57.840274070294498</c:v>
                </c:pt>
                <c:pt idx="207">
                  <c:v>58.026032546612299</c:v>
                </c:pt>
                <c:pt idx="208">
                  <c:v>5.2584676003868598</c:v>
                </c:pt>
                <c:pt idx="209">
                  <c:v>10.516841021232301</c:v>
                </c:pt>
                <c:pt idx="210">
                  <c:v>15.7676790840178</c:v>
                </c:pt>
                <c:pt idx="211">
                  <c:v>21.035528106954001</c:v>
                </c:pt>
                <c:pt idx="212">
                  <c:v>26.2645841160789</c:v>
                </c:pt>
                <c:pt idx="213">
                  <c:v>31.528162064355399</c:v>
                </c:pt>
                <c:pt idx="214">
                  <c:v>36.756673385329897</c:v>
                </c:pt>
                <c:pt idx="215">
                  <c:v>42.0580989421059</c:v>
                </c:pt>
                <c:pt idx="216">
                  <c:v>47.222517451024501</c:v>
                </c:pt>
                <c:pt idx="217">
                  <c:v>52.528698328070298</c:v>
                </c:pt>
                <c:pt idx="218">
                  <c:v>57.738698131760003</c:v>
                </c:pt>
                <c:pt idx="219">
                  <c:v>57.943808959936803</c:v>
                </c:pt>
                <c:pt idx="220">
                  <c:v>57.898102938276402</c:v>
                </c:pt>
                <c:pt idx="221">
                  <c:v>57.965544609188299</c:v>
                </c:pt>
                <c:pt idx="222">
                  <c:v>57.872424974128997</c:v>
                </c:pt>
                <c:pt idx="223">
                  <c:v>58.074467916765499</c:v>
                </c:pt>
                <c:pt idx="224">
                  <c:v>5.2708579019886797</c:v>
                </c:pt>
                <c:pt idx="225">
                  <c:v>10.5414792474508</c:v>
                </c:pt>
                <c:pt idx="226">
                  <c:v>15.804303101096499</c:v>
                </c:pt>
                <c:pt idx="227">
                  <c:v>21.0829206467746</c:v>
                </c:pt>
                <c:pt idx="228">
                  <c:v>26.3262277038401</c:v>
                </c:pt>
                <c:pt idx="229">
                  <c:v>31.6063944538339</c:v>
                </c:pt>
                <c:pt idx="230">
                  <c:v>36.836685967366499</c:v>
                </c:pt>
                <c:pt idx="231">
                  <c:v>42.1612243359384</c:v>
                </c:pt>
                <c:pt idx="232">
                  <c:v>47.337484481563202</c:v>
                </c:pt>
                <c:pt idx="233">
                  <c:v>52.648560733418499</c:v>
                </c:pt>
                <c:pt idx="234">
                  <c:v>57.861590004335604</c:v>
                </c:pt>
                <c:pt idx="235">
                  <c:v>57.973842774281103</c:v>
                </c:pt>
                <c:pt idx="236">
                  <c:v>57.917233556735802</c:v>
                </c:pt>
                <c:pt idx="237">
                  <c:v>57.990446234143299</c:v>
                </c:pt>
                <c:pt idx="238">
                  <c:v>57.8898264397221</c:v>
                </c:pt>
                <c:pt idx="239">
                  <c:v>58.087681152251903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130-FF8B-5F4C-8BBF-ED4DE73666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3850848"/>
        <c:axId val="119669536"/>
      </c:scatterChart>
      <c:valAx>
        <c:axId val="123850848"/>
        <c:scaling>
          <c:logBase val="2"/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 sz="1200" b="0"/>
                </a:pPr>
                <a:r>
                  <a:rPr lang="en-US" sz="1200" b="0"/>
                  <a:t>Operational Intensity (OP/B)</a:t>
                </a:r>
              </a:p>
            </c:rich>
          </c:tx>
          <c:layout>
            <c:manualLayout>
              <c:xMode val="edge"/>
              <c:yMode val="edge"/>
              <c:x val="0.36643746180033554"/>
              <c:y val="0.9337659722222222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\ ????/????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/>
          <a:lstStyle/>
          <a:p>
            <a:pPr>
              <a:defRPr/>
            </a:pPr>
            <a:endParaRPr lang="en-CH"/>
          </a:p>
        </c:txPr>
        <c:crossAx val="119669536"/>
        <c:crossesAt val="1.0000000000000002E-3"/>
        <c:crossBetween val="midCat"/>
        <c:majorUnit val="2"/>
        <c:minorUnit val="2"/>
      </c:valAx>
      <c:valAx>
        <c:axId val="119669536"/>
        <c:scaling>
          <c:logBase val="2"/>
          <c:orientation val="minMax"/>
          <c:max val="64"/>
          <c:min val="3.1250000000000007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 sz="1000" b="0"/>
                </a:pPr>
                <a:r>
                  <a:rPr lang="en-US" sz="1000" b="0"/>
                  <a:t>Arithmetic Throughput (MOPS, 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0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CH"/>
          </a:p>
        </c:txPr>
        <c:crossAx val="123850848"/>
        <c:crossesAt val="4.8830000000000019E-5"/>
        <c:crossBetween val="midCat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CH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49567901234568"/>
          <c:y val="7.2466666666666665E-2"/>
          <c:w val="0.84894567901234563"/>
          <c:h val="0.58538282828282828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'2021-06-09'!$F$2</c:f>
              <c:strCache>
                <c:ptCount val="1"/>
                <c:pt idx="0">
                  <c:v>CPU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'2021-06-09'!$F$3:$F$23</c:f>
              <c:numCache>
                <c:formatCode>0.00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 formatCode="0.0">
                  <c:v>1</c:v>
                </c:pt>
                <c:pt idx="5" formatCode="0.0">
                  <c:v>1</c:v>
                </c:pt>
                <c:pt idx="6">
                  <c:v>1</c:v>
                </c:pt>
                <c:pt idx="7" formatCode="0.0">
                  <c:v>1</c:v>
                </c:pt>
                <c:pt idx="8" formatCode="0.0">
                  <c:v>1</c:v>
                </c:pt>
                <c:pt idx="9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8" formatCode="0.0">
                  <c:v>1</c:v>
                </c:pt>
                <c:pt idx="19" formatCode="0.0">
                  <c:v>1</c:v>
                </c:pt>
                <c:pt idx="20" formatCode="0.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00-6B41-8A32-3EE0779DB6AB}"/>
            </c:ext>
          </c:extLst>
        </c:ser>
        <c:ser>
          <c:idx val="0"/>
          <c:order val="1"/>
          <c:tx>
            <c:strRef>
              <c:f>'2021-06-09'!$E$2</c:f>
              <c:strCache>
                <c:ptCount val="1"/>
                <c:pt idx="0">
                  <c:v>GPU</c:v>
                </c:pt>
              </c:strCache>
            </c:strRef>
          </c:tx>
          <c:spPr>
            <a:pattFill prst="wdUpDiag">
              <a:fgClr>
                <a:schemeClr val="accent6">
                  <a:lumMod val="60000"/>
                  <a:lumOff val="40000"/>
                </a:schemeClr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solidFill>
                <a:schemeClr val="accent6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'2021-06-09'!$E$3:$E$23</c:f>
              <c:numCache>
                <c:formatCode>0.0</c:formatCode>
                <c:ptCount val="21"/>
                <c:pt idx="0">
                  <c:v>93.4</c:v>
                </c:pt>
                <c:pt idx="1">
                  <c:v>410.1</c:v>
                </c:pt>
                <c:pt idx="2">
                  <c:v>439.4</c:v>
                </c:pt>
                <c:pt idx="3">
                  <c:v>0.4</c:v>
                </c:pt>
                <c:pt idx="4">
                  <c:v>71.099999999999994</c:v>
                </c:pt>
                <c:pt idx="5">
                  <c:v>71.099999999999994</c:v>
                </c:pt>
                <c:pt idx="6">
                  <c:v>26.1</c:v>
                </c:pt>
                <c:pt idx="7">
                  <c:v>57.6</c:v>
                </c:pt>
                <c:pt idx="8">
                  <c:v>57.6</c:v>
                </c:pt>
                <c:pt idx="9">
                  <c:v>51.3</c:v>
                </c:pt>
                <c:pt idx="11">
                  <c:v>447.2</c:v>
                </c:pt>
                <c:pt idx="12">
                  <c:v>30.7</c:v>
                </c:pt>
                <c:pt idx="13">
                  <c:v>1552.7</c:v>
                </c:pt>
                <c:pt idx="14">
                  <c:v>1.6</c:v>
                </c:pt>
                <c:pt idx="15">
                  <c:v>305</c:v>
                </c:pt>
                <c:pt idx="16">
                  <c:v>68.8</c:v>
                </c:pt>
                <c:pt idx="18">
                  <c:v>52.233589665378666</c:v>
                </c:pt>
                <c:pt idx="19">
                  <c:v>94.577826795981181</c:v>
                </c:pt>
                <c:pt idx="20">
                  <c:v>65.638241188110143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00-6B41-8A32-3EE0779DB6AB}"/>
            </c:ext>
          </c:extLst>
        </c:ser>
        <c:ser>
          <c:idx val="2"/>
          <c:order val="2"/>
          <c:tx>
            <c:strRef>
              <c:f>'2021-06-09'!$C$2</c:f>
              <c:strCache>
                <c:ptCount val="1"/>
                <c:pt idx="0">
                  <c:v>640 DPUs</c:v>
                </c:pt>
              </c:strCache>
            </c:strRef>
          </c:tx>
          <c:spPr>
            <a:solidFill>
              <a:srgbClr val="FFFD78"/>
            </a:solidFill>
            <a:ln>
              <a:solidFill>
                <a:schemeClr val="accent4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'2021-06-09'!$C$3:$C$23</c:f>
              <c:numCache>
                <c:formatCode>0.0</c:formatCode>
                <c:ptCount val="21"/>
                <c:pt idx="0">
                  <c:v>38.6</c:v>
                </c:pt>
                <c:pt idx="1">
                  <c:v>167</c:v>
                </c:pt>
                <c:pt idx="2">
                  <c:v>234.4</c:v>
                </c:pt>
                <c:pt idx="3">
                  <c:v>4.4000000000000004</c:v>
                </c:pt>
                <c:pt idx="4">
                  <c:v>134.4</c:v>
                </c:pt>
                <c:pt idx="5">
                  <c:v>33.6</c:v>
                </c:pt>
                <c:pt idx="6">
                  <c:v>9.1</c:v>
                </c:pt>
                <c:pt idx="7">
                  <c:v>13.5</c:v>
                </c:pt>
                <c:pt idx="8">
                  <c:v>16</c:v>
                </c:pt>
                <c:pt idx="9">
                  <c:v>36.6</c:v>
                </c:pt>
                <c:pt idx="11">
                  <c:v>25.2</c:v>
                </c:pt>
                <c:pt idx="12">
                  <c:v>0.4</c:v>
                </c:pt>
                <c:pt idx="13">
                  <c:v>20.100000000000001</c:v>
                </c:pt>
                <c:pt idx="14" formatCode="0.0000">
                  <c:v>3.6799999999999999E-2</c:v>
                </c:pt>
                <c:pt idx="15">
                  <c:v>5.6</c:v>
                </c:pt>
                <c:pt idx="16">
                  <c:v>0.1</c:v>
                </c:pt>
                <c:pt idx="18">
                  <c:v>34.154102972882662</c:v>
                </c:pt>
                <c:pt idx="19">
                  <c:v>1.2689623569961614</c:v>
                </c:pt>
                <c:pt idx="20">
                  <c:v>10.100450522505204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00-6B41-8A32-3EE0779DB6AB}"/>
            </c:ext>
          </c:extLst>
        </c:ser>
        <c:ser>
          <c:idx val="1"/>
          <c:order val="3"/>
          <c:tx>
            <c:strRef>
              <c:f>'2021-06-09'!$D$2</c:f>
              <c:strCache>
                <c:ptCount val="1"/>
                <c:pt idx="0">
                  <c:v>2556 DPUs</c:v>
                </c:pt>
              </c:strCache>
            </c:strRef>
          </c:tx>
          <c:spPr>
            <a:pattFill prst="wdDnDiag">
              <a:fgClr>
                <a:schemeClr val="accent2"/>
              </a:fgClr>
              <a:bgClr>
                <a:schemeClr val="accent2">
                  <a:lumMod val="40000"/>
                  <a:lumOff val="60000"/>
                </a:schemeClr>
              </a:bgClr>
            </a:pattFill>
            <a:ln>
              <a:solidFill>
                <a:schemeClr val="accent2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'2021-06-09'!$D$3:$D$23</c:f>
              <c:numCache>
                <c:formatCode>0.0</c:formatCode>
                <c:ptCount val="21"/>
                <c:pt idx="0">
                  <c:v>149.1</c:v>
                </c:pt>
                <c:pt idx="1">
                  <c:v>498.2</c:v>
                </c:pt>
                <c:pt idx="2">
                  <c:v>629.5</c:v>
                </c:pt>
                <c:pt idx="3">
                  <c:v>23</c:v>
                </c:pt>
                <c:pt idx="4">
                  <c:v>496.6</c:v>
                </c:pt>
                <c:pt idx="5">
                  <c:v>167.1</c:v>
                </c:pt>
                <c:pt idx="6">
                  <c:v>45.3</c:v>
                </c:pt>
                <c:pt idx="7">
                  <c:v>61.3</c:v>
                </c:pt>
                <c:pt idx="8">
                  <c:v>70.2</c:v>
                </c:pt>
                <c:pt idx="9">
                  <c:v>96.3</c:v>
                </c:pt>
                <c:pt idx="11">
                  <c:v>46.3</c:v>
                </c:pt>
                <c:pt idx="12">
                  <c:v>0.9</c:v>
                </c:pt>
                <c:pt idx="13">
                  <c:v>86.6</c:v>
                </c:pt>
                <c:pt idx="14" formatCode="0.0000">
                  <c:v>1.9E-3</c:v>
                </c:pt>
                <c:pt idx="15">
                  <c:v>5.8</c:v>
                </c:pt>
                <c:pt idx="16">
                  <c:v>0.1</c:v>
                </c:pt>
                <c:pt idx="18">
                  <c:v>132.55954898885241</c:v>
                </c:pt>
                <c:pt idx="19">
                  <c:v>1.2586949733620922</c:v>
                </c:pt>
                <c:pt idx="20">
                  <c:v>23.226702722854029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00-6B41-8A32-3EE0779DB6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925439"/>
        <c:axId val="41607039"/>
      </c:barChart>
      <c:catAx>
        <c:axId val="4192543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607039"/>
        <c:crossesAt val="1.0000000000000003E-4"/>
        <c:auto val="1"/>
        <c:lblAlgn val="ctr"/>
        <c:lblOffset val="100"/>
        <c:noMultiLvlLbl val="0"/>
      </c:catAx>
      <c:valAx>
        <c:axId val="41607039"/>
        <c:scaling>
          <c:logBase val="2"/>
          <c:orientation val="minMax"/>
          <c:max val="204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Speedup over CPU (log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925439"/>
        <c:crosses val="autoZero"/>
        <c:crossBetween val="between"/>
        <c:majorUnit val="4"/>
        <c:minorUnit val="4"/>
      </c:valAx>
      <c:spPr>
        <a:noFill/>
        <a:ln>
          <a:solidFill>
            <a:schemeClr val="tx1"/>
          </a:solidFill>
        </a:ln>
        <a:effectLst/>
      </c:spPr>
    </c:plotArea>
    <c:legend>
      <c:legendPos val="t"/>
      <c:layout>
        <c:manualLayout>
          <c:xMode val="edge"/>
          <c:yMode val="edge"/>
          <c:x val="0.12842992551563362"/>
          <c:y val="9.4994949494949521E-3"/>
          <c:w val="0.52368132716049387"/>
          <c:h val="6.4185101010101012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49567901234568"/>
          <c:y val="7.2466666666666665E-2"/>
          <c:w val="0.84894567901234563"/>
          <c:h val="0.58538282828282828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'2021-06-09'!$F$2</c:f>
              <c:strCache>
                <c:ptCount val="1"/>
                <c:pt idx="0">
                  <c:v>CPU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'2021-06-09'!$F$3:$F$23</c:f>
              <c:numCache>
                <c:formatCode>0.00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 formatCode="0.0">
                  <c:v>1</c:v>
                </c:pt>
                <c:pt idx="5" formatCode="0.0">
                  <c:v>1</c:v>
                </c:pt>
                <c:pt idx="6">
                  <c:v>1</c:v>
                </c:pt>
                <c:pt idx="7" formatCode="0.0">
                  <c:v>1</c:v>
                </c:pt>
                <c:pt idx="8" formatCode="0.0">
                  <c:v>1</c:v>
                </c:pt>
                <c:pt idx="9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8" formatCode="0.0">
                  <c:v>1</c:v>
                </c:pt>
                <c:pt idx="19" formatCode="0.0">
                  <c:v>1</c:v>
                </c:pt>
                <c:pt idx="20" formatCode="0.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00-6B41-8A32-3EE0779DB6AB}"/>
            </c:ext>
          </c:extLst>
        </c:ser>
        <c:ser>
          <c:idx val="0"/>
          <c:order val="1"/>
          <c:tx>
            <c:strRef>
              <c:f>'2021-06-09'!$E$2</c:f>
              <c:strCache>
                <c:ptCount val="1"/>
                <c:pt idx="0">
                  <c:v>GPU</c:v>
                </c:pt>
              </c:strCache>
            </c:strRef>
          </c:tx>
          <c:spPr>
            <a:pattFill prst="wdUpDiag">
              <a:fgClr>
                <a:schemeClr val="accent6">
                  <a:lumMod val="60000"/>
                  <a:lumOff val="40000"/>
                </a:schemeClr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solidFill>
                <a:schemeClr val="accent6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'2021-06-09'!$E$3:$E$23</c:f>
              <c:numCache>
                <c:formatCode>0.0</c:formatCode>
                <c:ptCount val="21"/>
                <c:pt idx="0">
                  <c:v>93.4</c:v>
                </c:pt>
                <c:pt idx="1">
                  <c:v>410.1</c:v>
                </c:pt>
                <c:pt idx="2">
                  <c:v>439.4</c:v>
                </c:pt>
                <c:pt idx="3">
                  <c:v>0.4</c:v>
                </c:pt>
                <c:pt idx="4">
                  <c:v>71.099999999999994</c:v>
                </c:pt>
                <c:pt idx="5">
                  <c:v>71.099999999999994</c:v>
                </c:pt>
                <c:pt idx="6">
                  <c:v>26.1</c:v>
                </c:pt>
                <c:pt idx="7">
                  <c:v>57.6</c:v>
                </c:pt>
                <c:pt idx="8">
                  <c:v>57.6</c:v>
                </c:pt>
                <c:pt idx="9">
                  <c:v>51.3</c:v>
                </c:pt>
                <c:pt idx="11">
                  <c:v>447.2</c:v>
                </c:pt>
                <c:pt idx="12">
                  <c:v>30.7</c:v>
                </c:pt>
                <c:pt idx="13">
                  <c:v>1552.7</c:v>
                </c:pt>
                <c:pt idx="14">
                  <c:v>1.6</c:v>
                </c:pt>
                <c:pt idx="15">
                  <c:v>305</c:v>
                </c:pt>
                <c:pt idx="16">
                  <c:v>68.8</c:v>
                </c:pt>
                <c:pt idx="18">
                  <c:v>52.233589665378666</c:v>
                </c:pt>
                <c:pt idx="19">
                  <c:v>94.577826795981181</c:v>
                </c:pt>
                <c:pt idx="20">
                  <c:v>65.638241188110143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00-6B41-8A32-3EE0779DB6AB}"/>
            </c:ext>
          </c:extLst>
        </c:ser>
        <c:ser>
          <c:idx val="2"/>
          <c:order val="2"/>
          <c:tx>
            <c:strRef>
              <c:f>'2021-06-09'!$C$2</c:f>
              <c:strCache>
                <c:ptCount val="1"/>
                <c:pt idx="0">
                  <c:v>640 DPUs</c:v>
                </c:pt>
              </c:strCache>
            </c:strRef>
          </c:tx>
          <c:spPr>
            <a:solidFill>
              <a:srgbClr val="FFFD78"/>
            </a:solidFill>
            <a:ln>
              <a:solidFill>
                <a:schemeClr val="accent4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'2021-06-09'!$C$3:$C$23</c:f>
              <c:numCache>
                <c:formatCode>0.0</c:formatCode>
                <c:ptCount val="21"/>
                <c:pt idx="0">
                  <c:v>38.6</c:v>
                </c:pt>
                <c:pt idx="1">
                  <c:v>167</c:v>
                </c:pt>
                <c:pt idx="2">
                  <c:v>234.4</c:v>
                </c:pt>
                <c:pt idx="3">
                  <c:v>4.4000000000000004</c:v>
                </c:pt>
                <c:pt idx="4">
                  <c:v>134.4</c:v>
                </c:pt>
                <c:pt idx="5">
                  <c:v>33.6</c:v>
                </c:pt>
                <c:pt idx="6">
                  <c:v>9.1</c:v>
                </c:pt>
                <c:pt idx="7">
                  <c:v>13.5</c:v>
                </c:pt>
                <c:pt idx="8">
                  <c:v>16</c:v>
                </c:pt>
                <c:pt idx="9">
                  <c:v>36.6</c:v>
                </c:pt>
                <c:pt idx="11">
                  <c:v>25.2</c:v>
                </c:pt>
                <c:pt idx="12">
                  <c:v>0.4</c:v>
                </c:pt>
                <c:pt idx="13">
                  <c:v>20.100000000000001</c:v>
                </c:pt>
                <c:pt idx="14" formatCode="0.0000">
                  <c:v>3.6799999999999999E-2</c:v>
                </c:pt>
                <c:pt idx="15">
                  <c:v>5.6</c:v>
                </c:pt>
                <c:pt idx="16">
                  <c:v>0.1</c:v>
                </c:pt>
                <c:pt idx="18">
                  <c:v>34.154102972882662</c:v>
                </c:pt>
                <c:pt idx="19">
                  <c:v>1.2689623569961614</c:v>
                </c:pt>
                <c:pt idx="20">
                  <c:v>10.100450522505204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00-6B41-8A32-3EE0779DB6AB}"/>
            </c:ext>
          </c:extLst>
        </c:ser>
        <c:ser>
          <c:idx val="1"/>
          <c:order val="3"/>
          <c:tx>
            <c:strRef>
              <c:f>'2021-06-09'!$D$2</c:f>
              <c:strCache>
                <c:ptCount val="1"/>
                <c:pt idx="0">
                  <c:v>2556 DPUs</c:v>
                </c:pt>
              </c:strCache>
            </c:strRef>
          </c:tx>
          <c:spPr>
            <a:pattFill prst="wdDnDiag">
              <a:fgClr>
                <a:schemeClr val="accent2"/>
              </a:fgClr>
              <a:bgClr>
                <a:schemeClr val="accent2">
                  <a:lumMod val="40000"/>
                  <a:lumOff val="60000"/>
                </a:schemeClr>
              </a:bgClr>
            </a:pattFill>
            <a:ln>
              <a:solidFill>
                <a:schemeClr val="accent2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'2021-06-09'!$D$3:$D$23</c:f>
              <c:numCache>
                <c:formatCode>0.0</c:formatCode>
                <c:ptCount val="21"/>
                <c:pt idx="0">
                  <c:v>149.1</c:v>
                </c:pt>
                <c:pt idx="1">
                  <c:v>498.2</c:v>
                </c:pt>
                <c:pt idx="2">
                  <c:v>629.5</c:v>
                </c:pt>
                <c:pt idx="3">
                  <c:v>23</c:v>
                </c:pt>
                <c:pt idx="4">
                  <c:v>496.6</c:v>
                </c:pt>
                <c:pt idx="5">
                  <c:v>167.1</c:v>
                </c:pt>
                <c:pt idx="6">
                  <c:v>45.3</c:v>
                </c:pt>
                <c:pt idx="7">
                  <c:v>61.3</c:v>
                </c:pt>
                <c:pt idx="8">
                  <c:v>70.2</c:v>
                </c:pt>
                <c:pt idx="9">
                  <c:v>96.3</c:v>
                </c:pt>
                <c:pt idx="11">
                  <c:v>46.3</c:v>
                </c:pt>
                <c:pt idx="12">
                  <c:v>0.9</c:v>
                </c:pt>
                <c:pt idx="13">
                  <c:v>86.6</c:v>
                </c:pt>
                <c:pt idx="14" formatCode="0.0000">
                  <c:v>1.9E-3</c:v>
                </c:pt>
                <c:pt idx="15">
                  <c:v>5.8</c:v>
                </c:pt>
                <c:pt idx="16">
                  <c:v>0.1</c:v>
                </c:pt>
                <c:pt idx="18">
                  <c:v>132.55954898885241</c:v>
                </c:pt>
                <c:pt idx="19">
                  <c:v>1.2586949733620922</c:v>
                </c:pt>
                <c:pt idx="20">
                  <c:v>23.226702722854029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00-6B41-8A32-3EE0779DB6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925439"/>
        <c:axId val="41607039"/>
      </c:barChart>
      <c:catAx>
        <c:axId val="4192543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607039"/>
        <c:crossesAt val="1.0000000000000003E-4"/>
        <c:auto val="1"/>
        <c:lblAlgn val="ctr"/>
        <c:lblOffset val="100"/>
        <c:noMultiLvlLbl val="0"/>
      </c:catAx>
      <c:valAx>
        <c:axId val="41607039"/>
        <c:scaling>
          <c:logBase val="2"/>
          <c:orientation val="minMax"/>
          <c:max val="204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Speedup over CPU (log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925439"/>
        <c:crosses val="autoZero"/>
        <c:crossBetween val="between"/>
        <c:majorUnit val="4"/>
        <c:minorUnit val="4"/>
      </c:valAx>
      <c:spPr>
        <a:noFill/>
        <a:ln>
          <a:solidFill>
            <a:schemeClr val="tx1"/>
          </a:solidFill>
        </a:ln>
        <a:effectLst/>
      </c:spPr>
    </c:plotArea>
    <c:legend>
      <c:legendPos val="t"/>
      <c:layout>
        <c:manualLayout>
          <c:xMode val="edge"/>
          <c:yMode val="edge"/>
          <c:x val="0.12842992551563362"/>
          <c:y val="9.4994949494949521E-3"/>
          <c:w val="0.52368132716049387"/>
          <c:h val="6.4185101010101012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/>
              <a:t>VA</a:t>
            </a:r>
            <a:endParaRPr lang="en-US" sz="1800"/>
          </a:p>
        </c:rich>
      </c:tx>
      <c:layout>
        <c:manualLayout>
          <c:xMode val="edge"/>
          <c:yMode val="edge"/>
          <c:x val="6.4999317592466216E-2"/>
          <c:y val="0.79726284722222218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25114861111111109"/>
          <c:y val="5.207888888888889E-2"/>
          <c:w val="0.57778333333333332"/>
          <c:h val="0.73677847222222226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VA!$S$50</c:f>
              <c:strCache>
                <c:ptCount val="1"/>
                <c:pt idx="0">
                  <c:v>DPU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VA!$R$51:$R$55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VA!$S$51:$S$55</c:f>
              <c:numCache>
                <c:formatCode>0.00</c:formatCode>
                <c:ptCount val="5"/>
                <c:pt idx="0">
                  <c:v>883.81200000000001</c:v>
                </c:pt>
                <c:pt idx="1">
                  <c:v>443.16500000000002</c:v>
                </c:pt>
                <c:pt idx="2">
                  <c:v>228.26499999999999</c:v>
                </c:pt>
                <c:pt idx="3">
                  <c:v>114.315</c:v>
                </c:pt>
                <c:pt idx="4">
                  <c:v>76.322999999999993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D5-4249-AB31-39B58F9AFD8A}"/>
            </c:ext>
          </c:extLst>
        </c:ser>
        <c:ser>
          <c:idx val="2"/>
          <c:order val="1"/>
          <c:tx>
            <c:strRef>
              <c:f>VA!$T$50</c:f>
              <c:strCache>
                <c:ptCount val="1"/>
                <c:pt idx="0">
                  <c:v>Inter-DPU</c:v>
                </c:pt>
              </c:strCache>
            </c:strRef>
          </c:tx>
          <c:spPr>
            <a:pattFill prst="narVert">
              <a:fgClr>
                <a:srgbClr val="00206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VA!$R$51:$R$55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VA!$T$51:$T$55</c:f>
              <c:numCache>
                <c:formatCode>0.00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D5-4249-AB31-39B58F9AFD8A}"/>
            </c:ext>
          </c:extLst>
        </c:ser>
        <c:ser>
          <c:idx val="3"/>
          <c:order val="2"/>
          <c:tx>
            <c:strRef>
              <c:f>VA!$U$50</c:f>
              <c:strCache>
                <c:ptCount val="1"/>
                <c:pt idx="0">
                  <c:v>CPU-DPU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VA!$R$51:$R$55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VA!$U$51:$U$55</c:f>
              <c:numCache>
                <c:formatCode>0.00</c:formatCode>
                <c:ptCount val="5"/>
                <c:pt idx="0">
                  <c:v>94.190400000000011</c:v>
                </c:pt>
                <c:pt idx="1">
                  <c:v>94.190400000000011</c:v>
                </c:pt>
                <c:pt idx="2">
                  <c:v>94.190400000000011</c:v>
                </c:pt>
                <c:pt idx="3">
                  <c:v>94.190400000000011</c:v>
                </c:pt>
                <c:pt idx="4">
                  <c:v>94.190400000000011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BD5-4249-AB31-39B58F9AFD8A}"/>
            </c:ext>
          </c:extLst>
        </c:ser>
        <c:ser>
          <c:idx val="4"/>
          <c:order val="3"/>
          <c:tx>
            <c:strRef>
              <c:f>VA!$V$50</c:f>
              <c:strCache>
                <c:ptCount val="1"/>
                <c:pt idx="0">
                  <c:v>DPU-CPU</c:v>
                </c:pt>
              </c:strCache>
            </c:strRef>
          </c:tx>
          <c:spPr>
            <a:pattFill prst="wdUpDiag">
              <a:fgClr>
                <a:srgbClr val="00B0F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VA!$R$51:$R$55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VA!$V$51:$V$55</c:f>
              <c:numCache>
                <c:formatCode>0.00</c:formatCode>
                <c:ptCount val="5"/>
                <c:pt idx="0">
                  <c:v>87.730400000000003</c:v>
                </c:pt>
                <c:pt idx="1">
                  <c:v>87.730400000000003</c:v>
                </c:pt>
                <c:pt idx="2">
                  <c:v>87.730400000000003</c:v>
                </c:pt>
                <c:pt idx="3">
                  <c:v>87.730400000000003</c:v>
                </c:pt>
                <c:pt idx="4">
                  <c:v>87.730400000000003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D5-4249-AB31-39B58F9AF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1598528383"/>
        <c:axId val="1598601583"/>
      </c:barChart>
      <c:lineChart>
        <c:grouping val="standard"/>
        <c:varyColors val="0"/>
        <c:ser>
          <c:idx val="0"/>
          <c:order val="4"/>
          <c:tx>
            <c:strRef>
              <c:f>VA!$W$50</c:f>
              <c:strCache>
                <c:ptCount val="1"/>
                <c:pt idx="0">
                  <c:v>Speedup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8100">
                <a:solidFill>
                  <a:srgbClr val="C00000"/>
                </a:solidFill>
              </a:ln>
              <a:effectLst/>
            </c:spPr>
          </c:marker>
          <c:cat>
            <c:numRef>
              <c:f>VA!$R$51:$R$55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VA!$W$51:$W$55</c:f>
              <c:numCache>
                <c:formatCode>0.00</c:formatCode>
                <c:ptCount val="5"/>
                <c:pt idx="0">
                  <c:v>1</c:v>
                </c:pt>
                <c:pt idx="1">
                  <c:v>1.9943181433551838</c:v>
                </c:pt>
                <c:pt idx="2">
                  <c:v>3.8718682233369113</c:v>
                </c:pt>
                <c:pt idx="3">
                  <c:v>7.7313738354546651</c:v>
                </c:pt>
                <c:pt idx="4">
                  <c:v>11.579890727565742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BD5-4249-AB31-39B58F9AFD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20758576"/>
        <c:axId val="1954929296"/>
      </c:lineChart>
      <c:catAx>
        <c:axId val="159852838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#tasklets</a:t>
                </a:r>
                <a:r>
                  <a:rPr lang="en-US" sz="1400" baseline="0"/>
                  <a:t> per DPU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0.1"/>
        <c:auto val="1"/>
        <c:lblAlgn val="ctr"/>
        <c:lblOffset val="100"/>
        <c:noMultiLvlLbl val="0"/>
      </c:catAx>
      <c:valAx>
        <c:axId val="159860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Execution Time (ms)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valAx>
        <c:axId val="19549292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920758576"/>
        <c:crosses val="max"/>
        <c:crossBetween val="between"/>
      </c:valAx>
      <c:catAx>
        <c:axId val="19207585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54929296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38764812720605873"/>
          <c:y val="1.7201388888888891E-3"/>
          <c:w val="0.31607649788453668"/>
          <c:h val="0.24956770833333333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u="none" strike="noStrike" baseline="0">
                <a:effectLst/>
              </a:rPr>
              <a:t>HST-L</a:t>
            </a:r>
            <a:r>
              <a:rPr lang="en-US" sz="1800" b="0" i="0" u="none" strike="noStrike" baseline="0"/>
              <a:t> </a:t>
            </a:r>
            <a:endParaRPr lang="en-US" sz="1800"/>
          </a:p>
        </c:rich>
      </c:tx>
      <c:layout>
        <c:manualLayout>
          <c:xMode val="edge"/>
          <c:yMode val="edge"/>
          <c:x val="0"/>
          <c:y val="0.80167256944444443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25114861111111109"/>
          <c:y val="5.207888888888889E-2"/>
          <c:w val="0.57778333333333332"/>
          <c:h val="0.73677847222222226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HSTL!$S$50</c:f>
              <c:strCache>
                <c:ptCount val="1"/>
                <c:pt idx="0">
                  <c:v>DPU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HSTL!$R$51:$R$55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HSTL!$S$51:$S$55</c:f>
              <c:numCache>
                <c:formatCode>0.00</c:formatCode>
                <c:ptCount val="5"/>
                <c:pt idx="0">
                  <c:v>1631.278</c:v>
                </c:pt>
                <c:pt idx="1">
                  <c:v>819.02300000000002</c:v>
                </c:pt>
                <c:pt idx="2">
                  <c:v>411.71</c:v>
                </c:pt>
                <c:pt idx="3">
                  <c:v>303.67399999999998</c:v>
                </c:pt>
                <c:pt idx="4">
                  <c:v>436.30900000000003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29-F247-BA0C-EFA29C2B354D}"/>
            </c:ext>
          </c:extLst>
        </c:ser>
        <c:ser>
          <c:idx val="2"/>
          <c:order val="1"/>
          <c:tx>
            <c:strRef>
              <c:f>HSTL!$T$50</c:f>
              <c:strCache>
                <c:ptCount val="1"/>
                <c:pt idx="0">
                  <c:v>Inter-DPU</c:v>
                </c:pt>
              </c:strCache>
            </c:strRef>
          </c:tx>
          <c:spPr>
            <a:pattFill prst="narVert">
              <a:fgClr>
                <a:srgbClr val="00206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HSTL!$R$51:$R$55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HSTL!$T$51:$T$55</c:f>
              <c:numCache>
                <c:formatCode>0.00</c:formatCode>
                <c:ptCount val="5"/>
                <c:pt idx="0">
                  <c:v>0.185</c:v>
                </c:pt>
                <c:pt idx="1">
                  <c:v>0.127</c:v>
                </c:pt>
                <c:pt idx="2">
                  <c:v>0.151</c:v>
                </c:pt>
                <c:pt idx="3">
                  <c:v>0.14399999999999999</c:v>
                </c:pt>
                <c:pt idx="4">
                  <c:v>0.14199999999999999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929-F247-BA0C-EFA29C2B354D}"/>
            </c:ext>
          </c:extLst>
        </c:ser>
        <c:ser>
          <c:idx val="3"/>
          <c:order val="2"/>
          <c:tx>
            <c:strRef>
              <c:f>HSTL!$U$50</c:f>
              <c:strCache>
                <c:ptCount val="1"/>
                <c:pt idx="0">
                  <c:v>CPU-DPU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HSTL!$R$51:$R$55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HSTL!$U$51:$U$55</c:f>
              <c:numCache>
                <c:formatCode>0.00</c:formatCode>
                <c:ptCount val="5"/>
                <c:pt idx="0">
                  <c:v>19.9726</c:v>
                </c:pt>
                <c:pt idx="1">
                  <c:v>19.9726</c:v>
                </c:pt>
                <c:pt idx="2">
                  <c:v>19.9726</c:v>
                </c:pt>
                <c:pt idx="3">
                  <c:v>19.9726</c:v>
                </c:pt>
                <c:pt idx="4">
                  <c:v>19.9726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929-F247-BA0C-EFA29C2B354D}"/>
            </c:ext>
          </c:extLst>
        </c:ser>
        <c:ser>
          <c:idx val="4"/>
          <c:order val="3"/>
          <c:tx>
            <c:strRef>
              <c:f>HSTL!$V$50</c:f>
              <c:strCache>
                <c:ptCount val="1"/>
                <c:pt idx="0">
                  <c:v>DPU-CPU</c:v>
                </c:pt>
              </c:strCache>
            </c:strRef>
          </c:tx>
          <c:spPr>
            <a:pattFill prst="wdUpDiag">
              <a:fgClr>
                <a:srgbClr val="00B0F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HSTL!$R$51:$R$55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HSTL!$V$51:$V$55</c:f>
              <c:numCache>
                <c:formatCode>0.00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929-F247-BA0C-EFA29C2B3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1598528383"/>
        <c:axId val="1598601583"/>
      </c:barChart>
      <c:lineChart>
        <c:grouping val="standard"/>
        <c:varyColors val="0"/>
        <c:ser>
          <c:idx val="0"/>
          <c:order val="4"/>
          <c:tx>
            <c:strRef>
              <c:f>HSTL!$W$50</c:f>
              <c:strCache>
                <c:ptCount val="1"/>
                <c:pt idx="0">
                  <c:v>Speedup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8100">
                <a:solidFill>
                  <a:srgbClr val="C00000"/>
                </a:solidFill>
              </a:ln>
              <a:effectLst/>
            </c:spPr>
          </c:marker>
          <c:cat>
            <c:numRef>
              <c:f>HSTL!$R$51:$R$55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HSTL!$W$51:$W$55</c:f>
              <c:numCache>
                <c:formatCode>0.00</c:formatCode>
                <c:ptCount val="5"/>
                <c:pt idx="0">
                  <c:v>1</c:v>
                </c:pt>
                <c:pt idx="1">
                  <c:v>1.9917364958004842</c:v>
                </c:pt>
                <c:pt idx="2">
                  <c:v>3.9622015496344516</c:v>
                </c:pt>
                <c:pt idx="3">
                  <c:v>5.3718066084024318</c:v>
                </c:pt>
                <c:pt idx="4">
                  <c:v>3.7388135472795656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929-F247-BA0C-EFA29C2B35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20758576"/>
        <c:axId val="1954929296"/>
      </c:lineChart>
      <c:catAx>
        <c:axId val="159852838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#tasklets</a:t>
                </a:r>
                <a:r>
                  <a:rPr lang="en-US" sz="1400" baseline="0"/>
                  <a:t> per DPU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0.1"/>
        <c:auto val="1"/>
        <c:lblAlgn val="ctr"/>
        <c:lblOffset val="100"/>
        <c:noMultiLvlLbl val="0"/>
      </c:catAx>
      <c:valAx>
        <c:axId val="159860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Execution Time (ms)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valAx>
        <c:axId val="19549292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920758576"/>
        <c:crosses val="max"/>
        <c:crossBetween val="between"/>
      </c:valAx>
      <c:catAx>
        <c:axId val="19207585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54929296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30495733525239027"/>
          <c:y val="1.7201388888888891E-3"/>
          <c:w val="0.28986943559165212"/>
          <c:h val="0.24956770833333333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0" i="0" u="none" strike="noStrike" baseline="0">
                <a:effectLst/>
              </a:rPr>
              <a:t>SCAN-SSA</a:t>
            </a:r>
            <a:r>
              <a:rPr lang="en-US" sz="1400" b="0" i="0" u="none" strike="noStrike" baseline="0"/>
              <a:t>  </a:t>
            </a:r>
            <a:endParaRPr lang="en-US" sz="1400"/>
          </a:p>
        </c:rich>
      </c:tx>
      <c:layout>
        <c:manualLayout>
          <c:xMode val="edge"/>
          <c:yMode val="edge"/>
          <c:x val="0"/>
          <c:y val="0.81931145833333319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24709166666666665"/>
          <c:y val="0.162321875"/>
          <c:w val="0.59506944444444454"/>
          <c:h val="0.6265354166666666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SSA!$U$50</c:f>
              <c:strCache>
                <c:ptCount val="1"/>
                <c:pt idx="0">
                  <c:v>DPU (Add)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SSA!$T$51:$T$55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SSA!$U$51:$U$55</c:f>
              <c:numCache>
                <c:formatCode>0.00</c:formatCode>
                <c:ptCount val="5"/>
                <c:pt idx="0">
                  <c:v>602.75099999999998</c:v>
                </c:pt>
                <c:pt idx="1">
                  <c:v>301.53399999999999</c:v>
                </c:pt>
                <c:pt idx="2">
                  <c:v>150.881</c:v>
                </c:pt>
                <c:pt idx="3">
                  <c:v>101.075</c:v>
                </c:pt>
                <c:pt idx="4">
                  <c:v>101.071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5F-814A-9C51-6C0807B8E9CF}"/>
            </c:ext>
          </c:extLst>
        </c:ser>
        <c:ser>
          <c:idx val="2"/>
          <c:order val="1"/>
          <c:tx>
            <c:strRef>
              <c:f>SSA!$V$50</c:f>
              <c:strCache>
                <c:ptCount val="1"/>
                <c:pt idx="0">
                  <c:v>DPU (Scan)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SSA!$T$51:$T$55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SSA!$V$51:$V$55</c:f>
              <c:numCache>
                <c:formatCode>0.00</c:formatCode>
                <c:ptCount val="5"/>
                <c:pt idx="0">
                  <c:v>1123.9739999999999</c:v>
                </c:pt>
                <c:pt idx="1">
                  <c:v>617.625</c:v>
                </c:pt>
                <c:pt idx="2">
                  <c:v>359.495</c:v>
                </c:pt>
                <c:pt idx="3">
                  <c:v>230.09</c:v>
                </c:pt>
                <c:pt idx="4">
                  <c:v>179.01400000000001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5F-814A-9C51-6C0807B8E9CF}"/>
            </c:ext>
          </c:extLst>
        </c:ser>
        <c:ser>
          <c:idx val="3"/>
          <c:order val="2"/>
          <c:tx>
            <c:strRef>
              <c:f>SSA!$W$50</c:f>
              <c:strCache>
                <c:ptCount val="1"/>
                <c:pt idx="0">
                  <c:v>Inter-DPU</c:v>
                </c:pt>
              </c:strCache>
            </c:strRef>
          </c:tx>
          <c:spPr>
            <a:pattFill prst="narVert">
              <a:fgClr>
                <a:srgbClr val="00206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SSA!$T$51:$T$55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SSA!$W$51:$W$55</c:f>
              <c:numCache>
                <c:formatCode>0.00</c:formatCode>
                <c:ptCount val="5"/>
                <c:pt idx="0">
                  <c:v>0.151</c:v>
                </c:pt>
                <c:pt idx="1">
                  <c:v>9.0999999999999998E-2</c:v>
                </c:pt>
                <c:pt idx="2">
                  <c:v>0.107</c:v>
                </c:pt>
                <c:pt idx="3">
                  <c:v>0.13800000000000001</c:v>
                </c:pt>
                <c:pt idx="4">
                  <c:v>0.20100000000000001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55F-814A-9C51-6C0807B8E9CF}"/>
            </c:ext>
          </c:extLst>
        </c:ser>
        <c:ser>
          <c:idx val="4"/>
          <c:order val="3"/>
          <c:tx>
            <c:strRef>
              <c:f>SSA!$X$50</c:f>
              <c:strCache>
                <c:ptCount val="1"/>
                <c:pt idx="0">
                  <c:v>CPU-DPU</c:v>
                </c:pt>
              </c:strCache>
            </c:strRef>
          </c:tx>
          <c:spPr>
            <a:pattFill prst="wdDnDiag">
              <a:fgClr>
                <a:srgbClr val="0070C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SSA!$T$51:$T$55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SSA!$X$51:$X$55</c:f>
              <c:numCache>
                <c:formatCode>0.00</c:formatCode>
                <c:ptCount val="5"/>
                <c:pt idx="0">
                  <c:v>141.44540000000001</c:v>
                </c:pt>
                <c:pt idx="1">
                  <c:v>141.44540000000001</c:v>
                </c:pt>
                <c:pt idx="2">
                  <c:v>141.44540000000001</c:v>
                </c:pt>
                <c:pt idx="3">
                  <c:v>141.44540000000001</c:v>
                </c:pt>
                <c:pt idx="4">
                  <c:v>141.44540000000001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55F-814A-9C51-6C0807B8E9CF}"/>
            </c:ext>
          </c:extLst>
        </c:ser>
        <c:ser>
          <c:idx val="0"/>
          <c:order val="4"/>
          <c:tx>
            <c:strRef>
              <c:f>SSA!$Y$50</c:f>
              <c:strCache>
                <c:ptCount val="1"/>
                <c:pt idx="0">
                  <c:v>DPU-CPU</c:v>
                </c:pt>
              </c:strCache>
            </c:strRef>
          </c:tx>
          <c:spPr>
            <a:pattFill prst="wdUpDiag">
              <a:fgClr>
                <a:srgbClr val="00B0F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SSA!$T$51:$T$55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SSA!$Y$51:$Y$55</c:f>
              <c:numCache>
                <c:formatCode>0.00</c:formatCode>
                <c:ptCount val="5"/>
                <c:pt idx="0">
                  <c:v>265.36820000000006</c:v>
                </c:pt>
                <c:pt idx="1">
                  <c:v>265.36820000000006</c:v>
                </c:pt>
                <c:pt idx="2">
                  <c:v>265.36820000000006</c:v>
                </c:pt>
                <c:pt idx="3">
                  <c:v>265.36820000000006</c:v>
                </c:pt>
                <c:pt idx="4">
                  <c:v>265.36820000000006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55F-814A-9C51-6C0807B8E9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1598528383"/>
        <c:axId val="1598601583"/>
      </c:barChart>
      <c:lineChart>
        <c:grouping val="standard"/>
        <c:varyColors val="0"/>
        <c:ser>
          <c:idx val="6"/>
          <c:order val="5"/>
          <c:tx>
            <c:strRef>
              <c:f>SSA!$AA$50</c:f>
              <c:strCache>
                <c:ptCount val="1"/>
                <c:pt idx="0">
                  <c:v>Speedup (Scan)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12"/>
            <c:spPr>
              <a:solidFill>
                <a:schemeClr val="bg1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cat>
            <c:numRef>
              <c:f>SSA!$T$51:$T$55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SSA!$AA$51:$AA$55</c:f>
              <c:numCache>
                <c:formatCode>0.00</c:formatCode>
                <c:ptCount val="5"/>
                <c:pt idx="0">
                  <c:v>1</c:v>
                </c:pt>
                <c:pt idx="1">
                  <c:v>1.8198324225865208</c:v>
                </c:pt>
                <c:pt idx="2">
                  <c:v>3.1265358349907508</c:v>
                </c:pt>
                <c:pt idx="3">
                  <c:v>4.884931983137033</c:v>
                </c:pt>
                <c:pt idx="4">
                  <c:v>6.2786932865585925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55F-814A-9C51-6C0807B8E9CF}"/>
            </c:ext>
          </c:extLst>
        </c:ser>
        <c:ser>
          <c:idx val="5"/>
          <c:order val="6"/>
          <c:tx>
            <c:strRef>
              <c:f>SSA!$Z$50</c:f>
              <c:strCache>
                <c:ptCount val="1"/>
                <c:pt idx="0">
                  <c:v>Speedup (Add)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8100">
                <a:solidFill>
                  <a:srgbClr val="C00000"/>
                </a:solidFill>
              </a:ln>
              <a:effectLst/>
            </c:spPr>
          </c:marker>
          <c:cat>
            <c:numRef>
              <c:f>SSA!$T$51:$T$55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SSA!$Z$51:$Z$55</c:f>
              <c:numCache>
                <c:formatCode>0.00</c:formatCode>
                <c:ptCount val="5"/>
                <c:pt idx="0">
                  <c:v>1</c:v>
                </c:pt>
                <c:pt idx="1">
                  <c:v>1.9989487089349791</c:v>
                </c:pt>
                <c:pt idx="2">
                  <c:v>3.9948767571794987</c:v>
                </c:pt>
                <c:pt idx="3">
                  <c:v>5.96340341330695</c:v>
                </c:pt>
                <c:pt idx="4">
                  <c:v>5.9636394217926014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55F-814A-9C51-6C0807B8E9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3065360"/>
        <c:axId val="2000852352"/>
      </c:lineChart>
      <c:catAx>
        <c:axId val="159852838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#tasklets</a:t>
                </a:r>
                <a:r>
                  <a:rPr lang="en-US" sz="1400" baseline="0"/>
                  <a:t> per DPU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0.1"/>
        <c:auto val="1"/>
        <c:lblAlgn val="ctr"/>
        <c:lblOffset val="100"/>
        <c:noMultiLvlLbl val="0"/>
      </c:catAx>
      <c:valAx>
        <c:axId val="159860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Execution Time (ms)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valAx>
        <c:axId val="20008523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643065360"/>
        <c:crosses val="max"/>
        <c:crossBetween val="between"/>
      </c:valAx>
      <c:catAx>
        <c:axId val="16430653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00852352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"/>
          <c:y val="2.4260416666666666E-3"/>
          <c:w val="0.74302936373875805"/>
          <c:h val="0.18816840277777774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u="none" strike="noStrike" baseline="0">
                <a:effectLst/>
              </a:rPr>
              <a:t>TRNS</a:t>
            </a:r>
            <a:r>
              <a:rPr lang="en-US" sz="1800" b="0" i="0" u="none" strike="noStrike" baseline="0"/>
              <a:t> </a:t>
            </a:r>
            <a:endParaRPr lang="en-US" sz="1800"/>
          </a:p>
        </c:rich>
      </c:tx>
      <c:layout>
        <c:manualLayout>
          <c:xMode val="edge"/>
          <c:yMode val="edge"/>
          <c:x val="0"/>
          <c:y val="0.8104920138888889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26473055555555558"/>
          <c:y val="0.162321875"/>
          <c:w val="0.57302083333333342"/>
          <c:h val="0.62653541666666668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TRNS!$U$50</c:f>
              <c:strCache>
                <c:ptCount val="1"/>
                <c:pt idx="0">
                  <c:v>DPU (Step 2)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TRNS!$T$51:$T$55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TRNS!$U$51:$U$55</c:f>
              <c:numCache>
                <c:formatCode>0.00</c:formatCode>
                <c:ptCount val="5"/>
                <c:pt idx="0">
                  <c:v>2632.5010000000002</c:v>
                </c:pt>
                <c:pt idx="1">
                  <c:v>1319.6179999999999</c:v>
                </c:pt>
                <c:pt idx="2">
                  <c:v>659.93499999999995</c:v>
                </c:pt>
                <c:pt idx="3">
                  <c:v>330.185</c:v>
                </c:pt>
                <c:pt idx="4">
                  <c:v>236.16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74-4D4A-A2F3-1BA450D2AC9E}"/>
            </c:ext>
          </c:extLst>
        </c:ser>
        <c:ser>
          <c:idx val="2"/>
          <c:order val="1"/>
          <c:tx>
            <c:strRef>
              <c:f>TRNS!$V$50</c:f>
              <c:strCache>
                <c:ptCount val="1"/>
                <c:pt idx="0">
                  <c:v>DPU (Step 3)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TRNS!$T$51:$T$55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TRNS!$V$51:$V$55</c:f>
              <c:numCache>
                <c:formatCode>0.00</c:formatCode>
                <c:ptCount val="5"/>
                <c:pt idx="0">
                  <c:v>1158.8879999999999</c:v>
                </c:pt>
                <c:pt idx="1">
                  <c:v>581.71299999999997</c:v>
                </c:pt>
                <c:pt idx="2">
                  <c:v>292.73399999999998</c:v>
                </c:pt>
                <c:pt idx="3">
                  <c:v>156.28899999999999</c:v>
                </c:pt>
                <c:pt idx="4">
                  <c:v>169.42500000000001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74-4D4A-A2F3-1BA450D2AC9E}"/>
            </c:ext>
          </c:extLst>
        </c:ser>
        <c:ser>
          <c:idx val="3"/>
          <c:order val="2"/>
          <c:tx>
            <c:strRef>
              <c:f>TRNS!$W$50</c:f>
              <c:strCache>
                <c:ptCount val="1"/>
                <c:pt idx="0">
                  <c:v>Inter-DPU</c:v>
                </c:pt>
              </c:strCache>
            </c:strRef>
          </c:tx>
          <c:spPr>
            <a:pattFill prst="narVert">
              <a:fgClr>
                <a:srgbClr val="00206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TRNS!$T$51:$T$55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TRNS!$W$51:$W$55</c:f>
              <c:numCache>
                <c:formatCode>0.00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74-4D4A-A2F3-1BA450D2AC9E}"/>
            </c:ext>
          </c:extLst>
        </c:ser>
        <c:ser>
          <c:idx val="4"/>
          <c:order val="3"/>
          <c:tx>
            <c:strRef>
              <c:f>TRNS!$X$50</c:f>
              <c:strCache>
                <c:ptCount val="1"/>
                <c:pt idx="0">
                  <c:v>CPU-DPU (Step 1)</c:v>
                </c:pt>
              </c:strCache>
            </c:strRef>
          </c:tx>
          <c:spPr>
            <a:pattFill prst="wdDnDiag">
              <a:fgClr>
                <a:srgbClr val="0070C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TRNS!$T$51:$T$55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TRNS!$X$51:$X$55</c:f>
              <c:numCache>
                <c:formatCode>0.00</c:formatCode>
                <c:ptCount val="5"/>
                <c:pt idx="0">
                  <c:v>10590.0262</c:v>
                </c:pt>
                <c:pt idx="1">
                  <c:v>10590.0262</c:v>
                </c:pt>
                <c:pt idx="2">
                  <c:v>10590.0262</c:v>
                </c:pt>
                <c:pt idx="3">
                  <c:v>10590.0262</c:v>
                </c:pt>
                <c:pt idx="4">
                  <c:v>10590.0262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974-4D4A-A2F3-1BA450D2AC9E}"/>
            </c:ext>
          </c:extLst>
        </c:ser>
        <c:ser>
          <c:idx val="0"/>
          <c:order val="4"/>
          <c:tx>
            <c:strRef>
              <c:f>TRNS!$Y$50</c:f>
              <c:strCache>
                <c:ptCount val="1"/>
                <c:pt idx="0">
                  <c:v>DPU-CPU</c:v>
                </c:pt>
              </c:strCache>
            </c:strRef>
          </c:tx>
          <c:spPr>
            <a:pattFill prst="wdUpDiag">
              <a:fgClr>
                <a:srgbClr val="00B0F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TRNS!$T$51:$T$55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TRNS!$Y$51:$Y$55</c:f>
              <c:numCache>
                <c:formatCode>0.00</c:formatCode>
                <c:ptCount val="5"/>
                <c:pt idx="0">
                  <c:v>113.50700000000002</c:v>
                </c:pt>
                <c:pt idx="1">
                  <c:v>113.50700000000002</c:v>
                </c:pt>
                <c:pt idx="2">
                  <c:v>113.50700000000002</c:v>
                </c:pt>
                <c:pt idx="3">
                  <c:v>113.50700000000002</c:v>
                </c:pt>
                <c:pt idx="4">
                  <c:v>113.50700000000002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974-4D4A-A2F3-1BA450D2AC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1598528383"/>
        <c:axId val="1598601583"/>
      </c:barChart>
      <c:lineChart>
        <c:grouping val="standard"/>
        <c:varyColors val="0"/>
        <c:ser>
          <c:idx val="6"/>
          <c:order val="5"/>
          <c:tx>
            <c:strRef>
              <c:f>TRNS!$AA$50</c:f>
              <c:strCache>
                <c:ptCount val="1"/>
                <c:pt idx="0">
                  <c:v>Speedup (Step 3)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12"/>
            <c:spPr>
              <a:solidFill>
                <a:schemeClr val="bg1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cat>
            <c:numRef>
              <c:f>TRNS!$T$51:$T$55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TRNS!$AA$51:$AA$55</c:f>
              <c:numCache>
                <c:formatCode>0.00</c:formatCode>
                <c:ptCount val="5"/>
                <c:pt idx="0">
                  <c:v>1</c:v>
                </c:pt>
                <c:pt idx="1">
                  <c:v>1.9921989022077897</c:v>
                </c:pt>
                <c:pt idx="2">
                  <c:v>3.9588431818647645</c:v>
                </c:pt>
                <c:pt idx="3">
                  <c:v>7.4150324079109859</c:v>
                </c:pt>
                <c:pt idx="4">
                  <c:v>6.8401239486498442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A974-4D4A-A2F3-1BA450D2AC9E}"/>
            </c:ext>
          </c:extLst>
        </c:ser>
        <c:ser>
          <c:idx val="5"/>
          <c:order val="6"/>
          <c:tx>
            <c:strRef>
              <c:f>TRNS!$Z$50</c:f>
              <c:strCache>
                <c:ptCount val="1"/>
                <c:pt idx="0">
                  <c:v>Speedup (Step 2)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8100">
                <a:solidFill>
                  <a:srgbClr val="C00000"/>
                </a:solidFill>
              </a:ln>
              <a:effectLst/>
            </c:spPr>
          </c:marker>
          <c:cat>
            <c:numRef>
              <c:f>TRNS!$T$51:$T$55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</c:numCache>
            </c:numRef>
          </c:cat>
          <c:val>
            <c:numRef>
              <c:f>TRNS!$Z$51:$Z$55</c:f>
              <c:numCache>
                <c:formatCode>0.00</c:formatCode>
                <c:ptCount val="5"/>
                <c:pt idx="0">
                  <c:v>1</c:v>
                </c:pt>
                <c:pt idx="1">
                  <c:v>1.9948962502784899</c:v>
                </c:pt>
                <c:pt idx="2">
                  <c:v>3.9890307378757006</c:v>
                </c:pt>
                <c:pt idx="3">
                  <c:v>7.9728061541257178</c:v>
                </c:pt>
                <c:pt idx="4">
                  <c:v>11.147107892953931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A974-4D4A-A2F3-1BA450D2AC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43065360"/>
        <c:axId val="2000852352"/>
      </c:lineChart>
      <c:catAx>
        <c:axId val="159852838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#tasklets</a:t>
                </a:r>
                <a:r>
                  <a:rPr lang="en-US" sz="1400" baseline="0"/>
                  <a:t> per DPU</a:t>
                </a:r>
                <a:endParaRPr lang="en-US" sz="140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0.1"/>
        <c:auto val="1"/>
        <c:lblAlgn val="ctr"/>
        <c:lblOffset val="100"/>
        <c:noMultiLvlLbl val="0"/>
      </c:catAx>
      <c:valAx>
        <c:axId val="159860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Execution Time (ms)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valAx>
        <c:axId val="20008523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643065360"/>
        <c:crosses val="max"/>
        <c:crossBetween val="between"/>
      </c:valAx>
      <c:catAx>
        <c:axId val="16430653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00852352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1.5729412974195922E-3"/>
          <c:y val="1.1465277777777845E-3"/>
          <c:w val="0.82854237750784765"/>
          <c:h val="0.18190833333333331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u="none" strike="noStrike" baseline="0">
                <a:effectLst/>
              </a:rPr>
              <a:t>NW</a:t>
            </a:r>
            <a:r>
              <a:rPr lang="en-US" sz="1800" b="0" i="0" u="none" strike="noStrike" baseline="0"/>
              <a:t> </a:t>
            </a:r>
            <a:endParaRPr lang="en-US" sz="1800"/>
          </a:p>
        </c:rich>
      </c:tx>
      <c:layout>
        <c:manualLayout>
          <c:xMode val="edge"/>
          <c:yMode val="edge"/>
          <c:x val="3.4666302715981985E-2"/>
          <c:y val="0.80167256944444443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25114861111111109"/>
          <c:y val="5.207888888888889E-2"/>
          <c:w val="0.56364305555555561"/>
          <c:h val="0.73677847222222226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NW!$S$25</c:f>
              <c:strCache>
                <c:ptCount val="1"/>
                <c:pt idx="0">
                  <c:v>DPU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NW!$R$26:$R$29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NW!$S$26:$S$29</c:f>
              <c:numCache>
                <c:formatCode>0.00</c:formatCode>
                <c:ptCount val="4"/>
                <c:pt idx="0">
                  <c:v>1379.001</c:v>
                </c:pt>
                <c:pt idx="1">
                  <c:v>615.10299999999995</c:v>
                </c:pt>
                <c:pt idx="2">
                  <c:v>187.60900000000001</c:v>
                </c:pt>
                <c:pt idx="3">
                  <c:v>80.096000000000004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60-9446-8C16-310EF5DDE354}"/>
            </c:ext>
          </c:extLst>
        </c:ser>
        <c:ser>
          <c:idx val="2"/>
          <c:order val="1"/>
          <c:tx>
            <c:strRef>
              <c:f>NW!$T$25</c:f>
              <c:strCache>
                <c:ptCount val="1"/>
                <c:pt idx="0">
                  <c:v>Inter-DPU</c:v>
                </c:pt>
              </c:strCache>
            </c:strRef>
          </c:tx>
          <c:spPr>
            <a:pattFill prst="narVert">
              <a:fgClr>
                <a:srgbClr val="002060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NW!$R$26:$R$29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NW!$T$26:$T$29</c:f>
              <c:numCache>
                <c:formatCode>0.00</c:formatCode>
                <c:ptCount val="4"/>
                <c:pt idx="0">
                  <c:v>0.56599999999999995</c:v>
                </c:pt>
                <c:pt idx="1">
                  <c:v>189.892</c:v>
                </c:pt>
                <c:pt idx="2">
                  <c:v>243.12700000000001</c:v>
                </c:pt>
                <c:pt idx="3">
                  <c:v>288.78199999999998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60-9446-8C16-310EF5DDE354}"/>
            </c:ext>
          </c:extLst>
        </c:ser>
        <c:ser>
          <c:idx val="3"/>
          <c:order val="2"/>
          <c:tx>
            <c:strRef>
              <c:f>NW!$U$25</c:f>
              <c:strCache>
                <c:ptCount val="1"/>
                <c:pt idx="0">
                  <c:v>CPU-DPU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NW!$R$26:$R$29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NW!$U$26:$U$29</c:f>
              <c:numCache>
                <c:formatCode>0.00</c:formatCode>
                <c:ptCount val="4"/>
                <c:pt idx="0">
                  <c:v>213.6558</c:v>
                </c:pt>
                <c:pt idx="1">
                  <c:v>258.88819999999998</c:v>
                </c:pt>
                <c:pt idx="2">
                  <c:v>260.38839999999999</c:v>
                </c:pt>
                <c:pt idx="3">
                  <c:v>287.07979999999998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60-9446-8C16-310EF5DDE354}"/>
            </c:ext>
          </c:extLst>
        </c:ser>
        <c:ser>
          <c:idx val="4"/>
          <c:order val="3"/>
          <c:tx>
            <c:strRef>
              <c:f>NW!$V$25</c:f>
              <c:strCache>
                <c:ptCount val="1"/>
                <c:pt idx="0">
                  <c:v>DPU-CPU</c:v>
                </c:pt>
              </c:strCache>
            </c:strRef>
          </c:tx>
          <c:spPr>
            <a:pattFill prst="wdUpDiag">
              <a:fgClr>
                <a:srgbClr val="00B0F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NW!$R$26:$R$29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NW!$V$26:$V$29</c:f>
              <c:numCache>
                <c:formatCode>0.00</c:formatCode>
                <c:ptCount val="4"/>
                <c:pt idx="0">
                  <c:v>318.87199999999996</c:v>
                </c:pt>
                <c:pt idx="1">
                  <c:v>318.94619999999998</c:v>
                </c:pt>
                <c:pt idx="2">
                  <c:v>299.822</c:v>
                </c:pt>
                <c:pt idx="3">
                  <c:v>309.99380000000002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E60-9446-8C16-310EF5DDE3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1598528383"/>
        <c:axId val="1598601583"/>
      </c:barChart>
      <c:lineChart>
        <c:grouping val="standard"/>
        <c:varyColors val="0"/>
        <c:ser>
          <c:idx val="0"/>
          <c:order val="4"/>
          <c:tx>
            <c:strRef>
              <c:f>NW!$W$25</c:f>
              <c:strCache>
                <c:ptCount val="1"/>
                <c:pt idx="0">
                  <c:v>Speedup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8100">
                <a:solidFill>
                  <a:srgbClr val="C00000"/>
                </a:solidFill>
              </a:ln>
              <a:effectLst/>
            </c:spPr>
          </c:marker>
          <c:cat>
            <c:numRef>
              <c:f>NW!$R$26:$R$29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NW!$W$26:$W$29</c:f>
              <c:numCache>
                <c:formatCode>0.00</c:formatCode>
                <c:ptCount val="4"/>
                <c:pt idx="0">
                  <c:v>1</c:v>
                </c:pt>
                <c:pt idx="1">
                  <c:v>2.2419025756661894</c:v>
                </c:pt>
                <c:pt idx="2">
                  <c:v>7.3503989680665631</c:v>
                </c:pt>
                <c:pt idx="3">
                  <c:v>17.216852277267279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8E60-9446-8C16-310EF5DDE3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55004064"/>
        <c:axId val="2038231744"/>
      </c:lineChart>
      <c:catAx>
        <c:axId val="159852838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#DPUs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0.1"/>
        <c:auto val="1"/>
        <c:lblAlgn val="ctr"/>
        <c:lblOffset val="100"/>
        <c:noMultiLvlLbl val="0"/>
      </c:catAx>
      <c:valAx>
        <c:axId val="159860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Execution Time (ms)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valAx>
        <c:axId val="203823174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955004064"/>
        <c:crosses val="max"/>
        <c:crossBetween val="between"/>
      </c:valAx>
      <c:catAx>
        <c:axId val="19550040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038231744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36123345161730591"/>
          <c:y val="1.7201388888888891E-3"/>
          <c:w val="0.32433942950730182"/>
          <c:h val="0.23633854166666671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u="none" strike="noStrike" baseline="0">
                <a:effectLst/>
              </a:rPr>
              <a:t>MLP</a:t>
            </a:r>
            <a:r>
              <a:rPr lang="en-US" sz="1800" b="0" i="0" u="none" strike="noStrike" baseline="0"/>
              <a:t> </a:t>
            </a:r>
            <a:endParaRPr lang="en-US" sz="1800"/>
          </a:p>
        </c:rich>
      </c:tx>
      <c:layout>
        <c:manualLayout>
          <c:xMode val="edge"/>
          <c:yMode val="edge"/>
          <c:x val="0"/>
          <c:y val="0.7575754419191920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23812240841643534"/>
          <c:y val="5.207888888888889E-2"/>
          <c:w val="0.59508687159453078"/>
          <c:h val="0.68827152777777767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MLP!$S$1</c:f>
              <c:strCache>
                <c:ptCount val="1"/>
                <c:pt idx="0">
                  <c:v>DPU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MLP!$R$2:$R$5</c:f>
              <c:numCache>
                <c:formatCode>General</c:formatCode>
                <c:ptCount val="4"/>
                <c:pt idx="0">
                  <c:v>256</c:v>
                </c:pt>
                <c:pt idx="1">
                  <c:v>512</c:v>
                </c:pt>
                <c:pt idx="2">
                  <c:v>1024</c:v>
                </c:pt>
                <c:pt idx="3">
                  <c:v>2048</c:v>
                </c:pt>
              </c:numCache>
            </c:numRef>
          </c:cat>
          <c:val>
            <c:numRef>
              <c:f>MLP!$S$2:$S$5</c:f>
              <c:numCache>
                <c:formatCode>0.00</c:formatCode>
                <c:ptCount val="4"/>
                <c:pt idx="0">
                  <c:v>286.02266700000001</c:v>
                </c:pt>
                <c:pt idx="1">
                  <c:v>143.48566700000001</c:v>
                </c:pt>
                <c:pt idx="2">
                  <c:v>72.242666999999997</c:v>
                </c:pt>
                <c:pt idx="3">
                  <c:v>39.745333000000002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54-6444-98B1-509CA49AD829}"/>
            </c:ext>
          </c:extLst>
        </c:ser>
        <c:ser>
          <c:idx val="2"/>
          <c:order val="1"/>
          <c:tx>
            <c:strRef>
              <c:f>MLP!$T$1</c:f>
              <c:strCache>
                <c:ptCount val="1"/>
                <c:pt idx="0">
                  <c:v>Inter-DPU</c:v>
                </c:pt>
              </c:strCache>
            </c:strRef>
          </c:tx>
          <c:spPr>
            <a:pattFill prst="narVert">
              <a:fgClr>
                <a:srgbClr val="002060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MLP!$R$2:$R$5</c:f>
              <c:numCache>
                <c:formatCode>General</c:formatCode>
                <c:ptCount val="4"/>
                <c:pt idx="0">
                  <c:v>256</c:v>
                </c:pt>
                <c:pt idx="1">
                  <c:v>512</c:v>
                </c:pt>
                <c:pt idx="2">
                  <c:v>1024</c:v>
                </c:pt>
                <c:pt idx="3">
                  <c:v>2048</c:v>
                </c:pt>
              </c:numCache>
            </c:numRef>
          </c:cat>
          <c:val>
            <c:numRef>
              <c:f>MLP!$T$2:$T$5</c:f>
              <c:numCache>
                <c:formatCode>0.00</c:formatCode>
                <c:ptCount val="4"/>
                <c:pt idx="0">
                  <c:v>828.31166700000006</c:v>
                </c:pt>
                <c:pt idx="1">
                  <c:v>940.81066699999997</c:v>
                </c:pt>
                <c:pt idx="2">
                  <c:v>705.39300000000003</c:v>
                </c:pt>
                <c:pt idx="3">
                  <c:v>502.61766699999998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54-6444-98B1-509CA49AD8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1598528383"/>
        <c:axId val="1598601583"/>
      </c:barChart>
      <c:lineChart>
        <c:grouping val="standard"/>
        <c:varyColors val="0"/>
        <c:ser>
          <c:idx val="0"/>
          <c:order val="2"/>
          <c:tx>
            <c:strRef>
              <c:f>MLP!$W$1</c:f>
              <c:strCache>
                <c:ptCount val="1"/>
                <c:pt idx="0">
                  <c:v>Speedup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8100">
                <a:solidFill>
                  <a:srgbClr val="C00000"/>
                </a:solidFill>
              </a:ln>
              <a:effectLst/>
            </c:spPr>
          </c:marker>
          <c:val>
            <c:numRef>
              <c:f>MLP!$W$2:$W$5</c:f>
              <c:numCache>
                <c:formatCode>0.00</c:formatCode>
                <c:ptCount val="4"/>
                <c:pt idx="0">
                  <c:v>1</c:v>
                </c:pt>
                <c:pt idx="1">
                  <c:v>1.9933884197646028</c:v>
                </c:pt>
                <c:pt idx="2">
                  <c:v>3.959193076302125</c:v>
                </c:pt>
                <c:pt idx="3">
                  <c:v>7.1963837112649172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F54-6444-98B1-509CA49AD8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27076016"/>
        <c:axId val="1923268192"/>
      </c:lineChart>
      <c:catAx>
        <c:axId val="159852838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#DPUs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 val="autoZero"/>
        <c:auto val="1"/>
        <c:lblAlgn val="ctr"/>
        <c:lblOffset val="100"/>
        <c:noMultiLvlLbl val="0"/>
      </c:catAx>
      <c:valAx>
        <c:axId val="159860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Execution Time (ms)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valAx>
        <c:axId val="192326819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Speedup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927076016"/>
        <c:crosses val="max"/>
        <c:crossBetween val="between"/>
      </c:valAx>
      <c:catAx>
        <c:axId val="1927076016"/>
        <c:scaling>
          <c:orientation val="minMax"/>
        </c:scaling>
        <c:delete val="1"/>
        <c:axPos val="b"/>
        <c:majorTickMark val="out"/>
        <c:minorTickMark val="none"/>
        <c:tickLblPos val="nextTo"/>
        <c:crossAx val="1923268192"/>
        <c:crosses val="autoZero"/>
        <c:auto val="1"/>
        <c:lblAlgn val="ctr"/>
        <c:lblOffset val="100"/>
        <c:noMultiLvlLbl val="0"/>
      </c:cat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2409355807288113"/>
          <c:y val="0.30759438131313133"/>
          <c:w val="0.29799406305445614"/>
          <c:h val="0.16208784722222219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/>
              <a:t>VA</a:t>
            </a:r>
            <a:endParaRPr lang="en-US" sz="1800"/>
          </a:p>
        </c:rich>
      </c:tx>
      <c:layout>
        <c:manualLayout>
          <c:xMode val="edge"/>
          <c:yMode val="edge"/>
          <c:x val="6.933260543196397E-2"/>
          <c:y val="0.80167256944444443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title>
    <c:autoTitleDeleted val="0"/>
    <c:plotArea>
      <c:layout>
        <c:manualLayout>
          <c:layoutTarget val="inner"/>
          <c:xMode val="edge"/>
          <c:yMode val="edge"/>
          <c:x val="0.25114861111111109"/>
          <c:y val="5.207888888888889E-2"/>
          <c:w val="0.73121250000000004"/>
          <c:h val="0.73677847222222226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VA!$M$82</c:f>
              <c:strCache>
                <c:ptCount val="1"/>
                <c:pt idx="0">
                  <c:v>DPU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VA!$L$83:$L$86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VA!$M$83:$M$86</c:f>
              <c:numCache>
                <c:formatCode>0.00</c:formatCode>
                <c:ptCount val="4"/>
                <c:pt idx="0">
                  <c:v>76.322999999999993</c:v>
                </c:pt>
                <c:pt idx="1">
                  <c:v>76.335999999999999</c:v>
                </c:pt>
                <c:pt idx="2">
                  <c:v>76.245000000000005</c:v>
                </c:pt>
                <c:pt idx="3">
                  <c:v>76.203999999999994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2B-024F-A8D6-3C783DFCDBD1}"/>
            </c:ext>
          </c:extLst>
        </c:ser>
        <c:ser>
          <c:idx val="2"/>
          <c:order val="1"/>
          <c:tx>
            <c:strRef>
              <c:f>VA!$N$82</c:f>
              <c:strCache>
                <c:ptCount val="1"/>
                <c:pt idx="0">
                  <c:v>Inter-DPU</c:v>
                </c:pt>
              </c:strCache>
            </c:strRef>
          </c:tx>
          <c:spPr>
            <a:pattFill prst="narVert">
              <a:fgClr>
                <a:srgbClr val="002060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VA!$L$83:$L$86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VA!$N$83:$N$86</c:f>
              <c:numCache>
                <c:formatCode>0.00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2B-024F-A8D6-3C783DFCDBD1}"/>
            </c:ext>
          </c:extLst>
        </c:ser>
        <c:ser>
          <c:idx val="3"/>
          <c:order val="2"/>
          <c:tx>
            <c:strRef>
              <c:f>VA!$O$82</c:f>
              <c:strCache>
                <c:ptCount val="1"/>
                <c:pt idx="0">
                  <c:v>CPU-DPU</c:v>
                </c:pt>
              </c:strCache>
            </c:strRef>
          </c:tx>
          <c:spPr>
            <a:pattFill prst="wdDn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VA!$L$83:$L$86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VA!$O$83:$O$86</c:f>
              <c:numCache>
                <c:formatCode>0.00</c:formatCode>
                <c:ptCount val="4"/>
                <c:pt idx="0">
                  <c:v>94.190400000000011</c:v>
                </c:pt>
                <c:pt idx="1">
                  <c:v>145.67559999999997</c:v>
                </c:pt>
                <c:pt idx="2">
                  <c:v>221.94479999999999</c:v>
                </c:pt>
                <c:pt idx="3">
                  <c:v>298.30840000000001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2B-024F-A8D6-3C783DFCDBD1}"/>
            </c:ext>
          </c:extLst>
        </c:ser>
        <c:ser>
          <c:idx val="4"/>
          <c:order val="3"/>
          <c:tx>
            <c:strRef>
              <c:f>VA!$P$82</c:f>
              <c:strCache>
                <c:ptCount val="1"/>
                <c:pt idx="0">
                  <c:v>DPU-CPU</c:v>
                </c:pt>
              </c:strCache>
            </c:strRef>
          </c:tx>
          <c:spPr>
            <a:pattFill prst="wdUpDiag">
              <a:fgClr>
                <a:srgbClr val="00B0F0"/>
              </a:fgClr>
              <a:bgClr>
                <a:schemeClr val="bg1"/>
              </a:bgClr>
            </a:pattFill>
            <a:ln>
              <a:solidFill>
                <a:srgbClr val="002060"/>
              </a:solidFill>
            </a:ln>
            <a:effectLst/>
          </c:spPr>
          <c:invertIfNegative val="0"/>
          <c:cat>
            <c:numRef>
              <c:f>VA!$L$83:$L$86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16</c:v>
                </c:pt>
                <c:pt idx="3">
                  <c:v>64</c:v>
                </c:pt>
              </c:numCache>
            </c:numRef>
          </c:cat>
          <c:val>
            <c:numRef>
              <c:f>VA!$P$83:$P$86</c:f>
              <c:numCache>
                <c:formatCode>0.00</c:formatCode>
                <c:ptCount val="4"/>
                <c:pt idx="0">
                  <c:v>87.730400000000003</c:v>
                </c:pt>
                <c:pt idx="1">
                  <c:v>103.5604</c:v>
                </c:pt>
                <c:pt idx="2">
                  <c:v>156.1164</c:v>
                </c:pt>
                <c:pt idx="3">
                  <c:v>282.08780000000002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F2B-024F-A8D6-3C783DFCDB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1598528383"/>
        <c:axId val="1598601583"/>
      </c:barChart>
      <c:catAx>
        <c:axId val="159852838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#DPUs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601583"/>
        <c:crossesAt val="0.1"/>
        <c:auto val="1"/>
        <c:lblAlgn val="ctr"/>
        <c:lblOffset val="100"/>
        <c:noMultiLvlLbl val="0"/>
      </c:catAx>
      <c:valAx>
        <c:axId val="15986015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/>
                  <a:t>Execution Time (ms)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1598528383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25570208333333333"/>
          <c:y val="6.3456249999999992E-2"/>
          <c:w val="0.3350054592602702"/>
          <c:h val="0.27602604166666672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CH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49567901234568"/>
          <c:y val="7.2466666666666665E-2"/>
          <c:w val="0.84894567901234563"/>
          <c:h val="0.58538282828282828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'2021-06-09'!$F$2</c:f>
              <c:strCache>
                <c:ptCount val="1"/>
                <c:pt idx="0">
                  <c:v>CPU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'2021-06-09'!$F$3:$F$23</c:f>
              <c:numCache>
                <c:formatCode>0.00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 formatCode="0.0">
                  <c:v>1</c:v>
                </c:pt>
                <c:pt idx="5" formatCode="0.0">
                  <c:v>1</c:v>
                </c:pt>
                <c:pt idx="6">
                  <c:v>1</c:v>
                </c:pt>
                <c:pt idx="7" formatCode="0.0">
                  <c:v>1</c:v>
                </c:pt>
                <c:pt idx="8" formatCode="0.0">
                  <c:v>1</c:v>
                </c:pt>
                <c:pt idx="9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8" formatCode="0.0">
                  <c:v>1</c:v>
                </c:pt>
                <c:pt idx="19" formatCode="0.0">
                  <c:v>1</c:v>
                </c:pt>
                <c:pt idx="20" formatCode="0.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54-C944-B59C-21B120ECDAA8}"/>
            </c:ext>
          </c:extLst>
        </c:ser>
        <c:ser>
          <c:idx val="0"/>
          <c:order val="1"/>
          <c:tx>
            <c:strRef>
              <c:f>'2021-06-09'!$E$2</c:f>
              <c:strCache>
                <c:ptCount val="1"/>
                <c:pt idx="0">
                  <c:v>GPU</c:v>
                </c:pt>
              </c:strCache>
            </c:strRef>
          </c:tx>
          <c:spPr>
            <a:pattFill prst="wdUpDiag">
              <a:fgClr>
                <a:schemeClr val="accent6">
                  <a:lumMod val="60000"/>
                  <a:lumOff val="40000"/>
                </a:schemeClr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solidFill>
                <a:schemeClr val="accent6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'2021-06-09'!$E$3:$E$23</c:f>
              <c:numCache>
                <c:formatCode>0.0</c:formatCode>
                <c:ptCount val="21"/>
                <c:pt idx="0">
                  <c:v>93.4</c:v>
                </c:pt>
                <c:pt idx="1">
                  <c:v>410.1</c:v>
                </c:pt>
                <c:pt idx="2">
                  <c:v>439.4</c:v>
                </c:pt>
                <c:pt idx="3">
                  <c:v>0.4</c:v>
                </c:pt>
                <c:pt idx="4">
                  <c:v>71.099999999999994</c:v>
                </c:pt>
                <c:pt idx="5">
                  <c:v>71.099999999999994</c:v>
                </c:pt>
                <c:pt idx="6">
                  <c:v>26.1</c:v>
                </c:pt>
                <c:pt idx="7">
                  <c:v>57.6</c:v>
                </c:pt>
                <c:pt idx="8">
                  <c:v>57.6</c:v>
                </c:pt>
                <c:pt idx="9">
                  <c:v>51.3</c:v>
                </c:pt>
                <c:pt idx="11">
                  <c:v>447.2</c:v>
                </c:pt>
                <c:pt idx="12">
                  <c:v>30.7</c:v>
                </c:pt>
                <c:pt idx="13">
                  <c:v>1552.7</c:v>
                </c:pt>
                <c:pt idx="14">
                  <c:v>1.6</c:v>
                </c:pt>
                <c:pt idx="15">
                  <c:v>305</c:v>
                </c:pt>
                <c:pt idx="16">
                  <c:v>68.8</c:v>
                </c:pt>
                <c:pt idx="18">
                  <c:v>52.233589665378666</c:v>
                </c:pt>
                <c:pt idx="19">
                  <c:v>94.577826795981181</c:v>
                </c:pt>
                <c:pt idx="20">
                  <c:v>65.638241188110143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54-C944-B59C-21B120ECDAA8}"/>
            </c:ext>
          </c:extLst>
        </c:ser>
        <c:ser>
          <c:idx val="2"/>
          <c:order val="2"/>
          <c:tx>
            <c:strRef>
              <c:f>'2021-06-09'!$C$2</c:f>
              <c:strCache>
                <c:ptCount val="1"/>
                <c:pt idx="0">
                  <c:v>640 DPUs</c:v>
                </c:pt>
              </c:strCache>
            </c:strRef>
          </c:tx>
          <c:spPr>
            <a:solidFill>
              <a:srgbClr val="FFFD78"/>
            </a:solidFill>
            <a:ln>
              <a:solidFill>
                <a:schemeClr val="accent4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'2021-06-09'!$C$3:$C$23</c:f>
              <c:numCache>
                <c:formatCode>0.0</c:formatCode>
                <c:ptCount val="21"/>
                <c:pt idx="0">
                  <c:v>38.6</c:v>
                </c:pt>
                <c:pt idx="1">
                  <c:v>167</c:v>
                </c:pt>
                <c:pt idx="2">
                  <c:v>234.4</c:v>
                </c:pt>
                <c:pt idx="3">
                  <c:v>4.4000000000000004</c:v>
                </c:pt>
                <c:pt idx="4">
                  <c:v>134.4</c:v>
                </c:pt>
                <c:pt idx="5">
                  <c:v>33.6</c:v>
                </c:pt>
                <c:pt idx="6">
                  <c:v>9.1</c:v>
                </c:pt>
                <c:pt idx="7">
                  <c:v>13.5</c:v>
                </c:pt>
                <c:pt idx="8">
                  <c:v>16</c:v>
                </c:pt>
                <c:pt idx="9">
                  <c:v>36.6</c:v>
                </c:pt>
                <c:pt idx="11">
                  <c:v>25.2</c:v>
                </c:pt>
                <c:pt idx="12">
                  <c:v>0.4</c:v>
                </c:pt>
                <c:pt idx="13">
                  <c:v>20.100000000000001</c:v>
                </c:pt>
                <c:pt idx="14" formatCode="0.0000">
                  <c:v>3.6799999999999999E-2</c:v>
                </c:pt>
                <c:pt idx="15">
                  <c:v>5.6</c:v>
                </c:pt>
                <c:pt idx="16">
                  <c:v>0.1</c:v>
                </c:pt>
                <c:pt idx="18">
                  <c:v>34.154102972882662</c:v>
                </c:pt>
                <c:pt idx="19">
                  <c:v>1.2689623569961614</c:v>
                </c:pt>
                <c:pt idx="20">
                  <c:v>10.100450522505204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54-C944-B59C-21B120ECDAA8}"/>
            </c:ext>
          </c:extLst>
        </c:ser>
        <c:ser>
          <c:idx val="1"/>
          <c:order val="3"/>
          <c:tx>
            <c:strRef>
              <c:f>'2021-06-09'!$D$2</c:f>
              <c:strCache>
                <c:ptCount val="1"/>
                <c:pt idx="0">
                  <c:v>2556 DPUs</c:v>
                </c:pt>
              </c:strCache>
            </c:strRef>
          </c:tx>
          <c:spPr>
            <a:pattFill prst="wdDnDiag">
              <a:fgClr>
                <a:schemeClr val="accent2"/>
              </a:fgClr>
              <a:bgClr>
                <a:schemeClr val="accent2">
                  <a:lumMod val="40000"/>
                  <a:lumOff val="60000"/>
                </a:schemeClr>
              </a:bgClr>
            </a:pattFill>
            <a:ln>
              <a:solidFill>
                <a:schemeClr val="accent2"/>
              </a:solidFill>
            </a:ln>
            <a:effectLst/>
          </c:spPr>
          <c:invertIfNegative val="0"/>
          <c:cat>
            <c:multiLvlStrRef>
              <c:f>'2021-06-09'!$A$3:$B$23</c:f>
              <c:multiLvlStrCache>
                <c:ptCount val="21"/>
                <c:lvl>
                  <c:pt idx="0">
                    <c:v>VA</c:v>
                  </c:pt>
                  <c:pt idx="1">
                    <c:v>SEL</c:v>
                  </c:pt>
                  <c:pt idx="2">
                    <c:v>UNI</c:v>
                  </c:pt>
                  <c:pt idx="3">
                    <c:v>BS</c:v>
                  </c:pt>
                  <c:pt idx="4">
                    <c:v>HST-S</c:v>
                  </c:pt>
                  <c:pt idx="5">
                    <c:v>HST-L</c:v>
                  </c:pt>
                  <c:pt idx="6">
                    <c:v>RED</c:v>
                  </c:pt>
                  <c:pt idx="7">
                    <c:v>SCAN-SSA</c:v>
                  </c:pt>
                  <c:pt idx="8">
                    <c:v>SCAN-RSS</c:v>
                  </c:pt>
                  <c:pt idx="9">
                    <c:v>TRNS</c:v>
                  </c:pt>
                  <c:pt idx="11">
                    <c:v>GEMV</c:v>
                  </c:pt>
                  <c:pt idx="12">
                    <c:v>SpMV</c:v>
                  </c:pt>
                  <c:pt idx="13">
                    <c:v>TS</c:v>
                  </c:pt>
                  <c:pt idx="14">
                    <c:v>BFS</c:v>
                  </c:pt>
                  <c:pt idx="15">
                    <c:v>MLP</c:v>
                  </c:pt>
                  <c:pt idx="16">
                    <c:v>NW</c:v>
                  </c:pt>
                  <c:pt idx="18">
                    <c:v>GMEAN (1)</c:v>
                  </c:pt>
                  <c:pt idx="19">
                    <c:v>GMEAN (2)</c:v>
                  </c:pt>
                  <c:pt idx="20">
                    <c:v>GMEAN</c:v>
                  </c:pt>
                </c:lvl>
                <c:lvl>
                  <c:pt idx="0">
                    <c:v>More PIM-suitable workloads (1)</c:v>
                  </c:pt>
                  <c:pt idx="11">
                    <c:v>Less PIM-suitable workloads (2)</c:v>
                  </c:pt>
                  <c:pt idx="18">
                    <c:v> </c:v>
                  </c:pt>
                </c:lvl>
              </c:multiLvlStrCache>
            </c:multiLvlStrRef>
          </c:cat>
          <c:val>
            <c:numRef>
              <c:f>'2021-06-09'!$D$3:$D$23</c:f>
              <c:numCache>
                <c:formatCode>0.0</c:formatCode>
                <c:ptCount val="21"/>
                <c:pt idx="0">
                  <c:v>149.1</c:v>
                </c:pt>
                <c:pt idx="1">
                  <c:v>498.2</c:v>
                </c:pt>
                <c:pt idx="2">
                  <c:v>629.5</c:v>
                </c:pt>
                <c:pt idx="3">
                  <c:v>23</c:v>
                </c:pt>
                <c:pt idx="4">
                  <c:v>496.6</c:v>
                </c:pt>
                <c:pt idx="5">
                  <c:v>167.1</c:v>
                </c:pt>
                <c:pt idx="6">
                  <c:v>45.3</c:v>
                </c:pt>
                <c:pt idx="7">
                  <c:v>61.3</c:v>
                </c:pt>
                <c:pt idx="8">
                  <c:v>70.2</c:v>
                </c:pt>
                <c:pt idx="9">
                  <c:v>96.3</c:v>
                </c:pt>
                <c:pt idx="11">
                  <c:v>46.3</c:v>
                </c:pt>
                <c:pt idx="12">
                  <c:v>0.9</c:v>
                </c:pt>
                <c:pt idx="13">
                  <c:v>86.6</c:v>
                </c:pt>
                <c:pt idx="14" formatCode="0.0000">
                  <c:v>1.9E-3</c:v>
                </c:pt>
                <c:pt idx="15">
                  <c:v>5.8</c:v>
                </c:pt>
                <c:pt idx="16">
                  <c:v>0.1</c:v>
                </c:pt>
                <c:pt idx="18">
                  <c:v>132.55954898885241</c:v>
                </c:pt>
                <c:pt idx="19">
                  <c:v>1.2586949733620922</c:v>
                </c:pt>
                <c:pt idx="20">
                  <c:v>23.226702722854029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154-C944-B59C-21B120ECDA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925439"/>
        <c:axId val="41607039"/>
      </c:barChart>
      <c:catAx>
        <c:axId val="4192543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607039"/>
        <c:crossesAt val="1.0000000000000003E-4"/>
        <c:auto val="1"/>
        <c:lblAlgn val="ctr"/>
        <c:lblOffset val="100"/>
        <c:noMultiLvlLbl val="0"/>
      </c:catAx>
      <c:valAx>
        <c:axId val="41607039"/>
        <c:scaling>
          <c:logBase val="2"/>
          <c:orientation val="minMax"/>
          <c:max val="204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Speedup over CPU (log scale)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CH"/>
            </a:p>
          </c:txPr>
        </c:title>
        <c:numFmt formatCode="0.00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41925439"/>
        <c:crosses val="autoZero"/>
        <c:crossBetween val="between"/>
        <c:majorUnit val="4"/>
        <c:minorUnit val="4"/>
      </c:valAx>
      <c:spPr>
        <a:noFill/>
        <a:ln>
          <a:solidFill>
            <a:schemeClr val="tx1"/>
          </a:solidFill>
        </a:ln>
        <a:effectLst/>
      </c:spPr>
    </c:plotArea>
    <c:legend>
      <c:legendPos val="t"/>
      <c:layout>
        <c:manualLayout>
          <c:xMode val="edge"/>
          <c:yMode val="edge"/>
          <c:x val="0.12842992551563362"/>
          <c:y val="9.4994949494949521E-3"/>
          <c:w val="0.52368132716049387"/>
          <c:h val="6.4185101010101012E-2"/>
        </c:manualLayout>
      </c:layout>
      <c:overlay val="1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CH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0.85682</cdr:x>
      <cdr:y>0.06781</cdr:y>
    </cdr:from>
    <cdr:to>
      <cdr:x>0.85682</cdr:x>
      <cdr:y>0.65872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00F891FD-3D50-6D40-9596-4076114A2B91}"/>
            </a:ext>
          </a:extLst>
        </cdr:cNvPr>
        <cdr:cNvCxnSpPr/>
      </cdr:nvCxnSpPr>
      <cdr:spPr>
        <a:xfrm xmlns:a="http://schemas.openxmlformats.org/drawingml/2006/main" flipV="1">
          <a:off x="7439172" y="268543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0.12309</cdr:x>
      <cdr:y>0.37843</cdr:y>
    </cdr:from>
    <cdr:to>
      <cdr:x>0.97907</cdr:x>
      <cdr:y>0.37843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98DB0197-3862-8946-9922-BE04C1B1B1F6}"/>
            </a:ext>
          </a:extLst>
        </cdr:cNvPr>
        <cdr:cNvCxnSpPr/>
      </cdr:nvCxnSpPr>
      <cdr:spPr>
        <a:xfrm xmlns:a="http://schemas.openxmlformats.org/drawingml/2006/main">
          <a:off x="1068751" y="1498596"/>
          <a:ext cx="7431903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0.57408</cdr:x>
      <cdr:y>0.06834</cdr:y>
    </cdr:from>
    <cdr:to>
      <cdr:x>0.57408</cdr:x>
      <cdr:y>0.65925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A4C5590F-F1DC-E649-BD5E-160ACE05BF26}"/>
            </a:ext>
          </a:extLst>
        </cdr:cNvPr>
        <cdr:cNvCxnSpPr/>
      </cdr:nvCxnSpPr>
      <cdr:spPr>
        <a:xfrm xmlns:a="http://schemas.openxmlformats.org/drawingml/2006/main" flipV="1">
          <a:off x="4984350" y="270642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0.86628</cdr:x>
      <cdr:y>0.68505</cdr:y>
    </cdr:from>
    <cdr:to>
      <cdr:x>0.89022</cdr:x>
      <cdr:y>0.90751</cdr:y>
    </cdr:to>
    <cdr:sp macro="" textlink="">
      <cdr:nvSpPr>
        <cdr:cNvPr id="5" name="TextBox 2">
          <a:extLst xmlns:a="http://schemas.openxmlformats.org/drawingml/2006/main">
            <a:ext uri="{FF2B5EF4-FFF2-40B4-BE49-F238E27FC236}">
              <a16:creationId xmlns:a16="http://schemas.microsoft.com/office/drawing/2014/main" id="{EB943F8D-E402-6A4C-A99D-66736CC995CA}"/>
            </a:ext>
          </a:extLst>
        </cdr:cNvPr>
        <cdr:cNvSpPr txBox="1"/>
      </cdr:nvSpPr>
      <cdr:spPr>
        <a:xfrm xmlns:a="http://schemas.openxmlformats.org/drawingml/2006/main" rot="16200000">
          <a:off x="7480727" y="2924259"/>
          <a:ext cx="847045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(1)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0.90658</cdr:x>
      <cdr:y>0.67933</cdr:y>
    </cdr:from>
    <cdr:to>
      <cdr:x>0.93051</cdr:x>
      <cdr:y>0.90508</cdr:y>
    </cdr:to>
    <cdr:sp macro="" textlink="">
      <cdr:nvSpPr>
        <cdr:cNvPr id="6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7837108" y="2908747"/>
          <a:ext cx="859594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(2)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0.94666</cdr:x>
      <cdr:y>0.68284</cdr:y>
    </cdr:from>
    <cdr:to>
      <cdr:x>0.9706</cdr:x>
      <cdr:y>0.84686</cdr:y>
    </cdr:to>
    <cdr:sp macro="" textlink="">
      <cdr:nvSpPr>
        <cdr:cNvPr id="8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8315417" y="2804597"/>
          <a:ext cx="624552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</a:p>
      </cdr:txBody>
    </cdr:sp>
  </cdr:relSizeAnchor>
  <cdr:relSizeAnchor xmlns:cdr="http://schemas.openxmlformats.org/drawingml/2006/chartDrawing">
    <cdr:from>
      <cdr:x>0.21822</cdr:x>
      <cdr:y>0.93382</cdr:y>
    </cdr:from>
    <cdr:to>
      <cdr:x>0.48622</cdr:x>
      <cdr:y>1</cdr:y>
    </cdr:to>
    <cdr:sp macro="" textlink="">
      <cdr:nvSpPr>
        <cdr:cNvPr id="9" name="TextBox 2">
          <a:extLst xmlns:a="http://schemas.openxmlformats.org/drawingml/2006/main">
            <a:ext uri="{FF2B5EF4-FFF2-40B4-BE49-F238E27FC236}">
              <a16:creationId xmlns:a16="http://schemas.microsoft.com/office/drawing/2014/main" id="{FEB5A6DD-9CB5-3547-8E28-885598E7524D}"/>
            </a:ext>
          </a:extLst>
        </cdr:cNvPr>
        <cdr:cNvSpPr txBox="1"/>
      </cdr:nvSpPr>
      <cdr:spPr>
        <a:xfrm xmlns:a="http://schemas.openxmlformats.org/drawingml/2006/main">
          <a:off x="1963996" y="3555690"/>
          <a:ext cx="2412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More PIM-suitable workloads (1)</a:t>
          </a:r>
        </a:p>
      </cdr:txBody>
    </cdr:sp>
  </cdr:relSizeAnchor>
  <cdr:relSizeAnchor xmlns:cdr="http://schemas.openxmlformats.org/drawingml/2006/chartDrawing">
    <cdr:from>
      <cdr:x>0.58832</cdr:x>
      <cdr:y>0.93382</cdr:y>
    </cdr:from>
    <cdr:to>
      <cdr:x>0.84832</cdr:x>
      <cdr:y>1</cdr:y>
    </cdr:to>
    <cdr:sp macro="" textlink="">
      <cdr:nvSpPr>
        <cdr:cNvPr id="10" name="TextBox 2">
          <a:extLst xmlns:a="http://schemas.openxmlformats.org/drawingml/2006/main">
            <a:ext uri="{FF2B5EF4-FFF2-40B4-BE49-F238E27FC236}">
              <a16:creationId xmlns:a16="http://schemas.microsoft.com/office/drawing/2014/main" id="{056654C3-77F1-084E-B3E8-E9FA3F33CD62}"/>
            </a:ext>
          </a:extLst>
        </cdr:cNvPr>
        <cdr:cNvSpPr txBox="1"/>
      </cdr:nvSpPr>
      <cdr:spPr>
        <a:xfrm xmlns:a="http://schemas.openxmlformats.org/drawingml/2006/main">
          <a:off x="5294896" y="3555690"/>
          <a:ext cx="2340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Less PIM-suitable workloads (2)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0.85682</cdr:x>
      <cdr:y>0.06781</cdr:y>
    </cdr:from>
    <cdr:to>
      <cdr:x>0.85682</cdr:x>
      <cdr:y>0.65872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00F891FD-3D50-6D40-9596-4076114A2B91}"/>
            </a:ext>
          </a:extLst>
        </cdr:cNvPr>
        <cdr:cNvCxnSpPr/>
      </cdr:nvCxnSpPr>
      <cdr:spPr>
        <a:xfrm xmlns:a="http://schemas.openxmlformats.org/drawingml/2006/main" flipV="1">
          <a:off x="7439172" y="268543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0.12309</cdr:x>
      <cdr:y>0.37843</cdr:y>
    </cdr:from>
    <cdr:to>
      <cdr:x>0.97907</cdr:x>
      <cdr:y>0.37843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98DB0197-3862-8946-9922-BE04C1B1B1F6}"/>
            </a:ext>
          </a:extLst>
        </cdr:cNvPr>
        <cdr:cNvCxnSpPr/>
      </cdr:nvCxnSpPr>
      <cdr:spPr>
        <a:xfrm xmlns:a="http://schemas.openxmlformats.org/drawingml/2006/main">
          <a:off x="1068751" y="1498596"/>
          <a:ext cx="7431903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0.57408</cdr:x>
      <cdr:y>0.06834</cdr:y>
    </cdr:from>
    <cdr:to>
      <cdr:x>0.57408</cdr:x>
      <cdr:y>0.65925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A4C5590F-F1DC-E649-BD5E-160ACE05BF26}"/>
            </a:ext>
          </a:extLst>
        </cdr:cNvPr>
        <cdr:cNvCxnSpPr/>
      </cdr:nvCxnSpPr>
      <cdr:spPr>
        <a:xfrm xmlns:a="http://schemas.openxmlformats.org/drawingml/2006/main" flipV="1">
          <a:off x="4984350" y="270642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0.86628</cdr:x>
      <cdr:y>0.68505</cdr:y>
    </cdr:from>
    <cdr:to>
      <cdr:x>0.89022</cdr:x>
      <cdr:y>0.90751</cdr:y>
    </cdr:to>
    <cdr:sp macro="" textlink="">
      <cdr:nvSpPr>
        <cdr:cNvPr id="5" name="TextBox 2">
          <a:extLst xmlns:a="http://schemas.openxmlformats.org/drawingml/2006/main">
            <a:ext uri="{FF2B5EF4-FFF2-40B4-BE49-F238E27FC236}">
              <a16:creationId xmlns:a16="http://schemas.microsoft.com/office/drawing/2014/main" id="{EB943F8D-E402-6A4C-A99D-66736CC995CA}"/>
            </a:ext>
          </a:extLst>
        </cdr:cNvPr>
        <cdr:cNvSpPr txBox="1"/>
      </cdr:nvSpPr>
      <cdr:spPr>
        <a:xfrm xmlns:a="http://schemas.openxmlformats.org/drawingml/2006/main" rot="16200000">
          <a:off x="7480727" y="2924259"/>
          <a:ext cx="847045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(1)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0.90658</cdr:x>
      <cdr:y>0.67933</cdr:y>
    </cdr:from>
    <cdr:to>
      <cdr:x>0.93051</cdr:x>
      <cdr:y>0.90508</cdr:y>
    </cdr:to>
    <cdr:sp macro="" textlink="">
      <cdr:nvSpPr>
        <cdr:cNvPr id="6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7837108" y="2908747"/>
          <a:ext cx="859594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(2)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0.94666</cdr:x>
      <cdr:y>0.68284</cdr:y>
    </cdr:from>
    <cdr:to>
      <cdr:x>0.9706</cdr:x>
      <cdr:y>0.84686</cdr:y>
    </cdr:to>
    <cdr:sp macro="" textlink="">
      <cdr:nvSpPr>
        <cdr:cNvPr id="8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8315417" y="2804597"/>
          <a:ext cx="624552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</a:p>
      </cdr:txBody>
    </cdr:sp>
  </cdr:relSizeAnchor>
  <cdr:relSizeAnchor xmlns:cdr="http://schemas.openxmlformats.org/drawingml/2006/chartDrawing">
    <cdr:from>
      <cdr:x>0.21822</cdr:x>
      <cdr:y>0.93382</cdr:y>
    </cdr:from>
    <cdr:to>
      <cdr:x>0.48622</cdr:x>
      <cdr:y>1</cdr:y>
    </cdr:to>
    <cdr:sp macro="" textlink="">
      <cdr:nvSpPr>
        <cdr:cNvPr id="9" name="TextBox 2">
          <a:extLst xmlns:a="http://schemas.openxmlformats.org/drawingml/2006/main">
            <a:ext uri="{FF2B5EF4-FFF2-40B4-BE49-F238E27FC236}">
              <a16:creationId xmlns:a16="http://schemas.microsoft.com/office/drawing/2014/main" id="{FEB5A6DD-9CB5-3547-8E28-885598E7524D}"/>
            </a:ext>
          </a:extLst>
        </cdr:cNvPr>
        <cdr:cNvSpPr txBox="1"/>
      </cdr:nvSpPr>
      <cdr:spPr>
        <a:xfrm xmlns:a="http://schemas.openxmlformats.org/drawingml/2006/main">
          <a:off x="1963996" y="3555690"/>
          <a:ext cx="2412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More PIM-suitable workloads (1)</a:t>
          </a:r>
        </a:p>
      </cdr:txBody>
    </cdr:sp>
  </cdr:relSizeAnchor>
  <cdr:relSizeAnchor xmlns:cdr="http://schemas.openxmlformats.org/drawingml/2006/chartDrawing">
    <cdr:from>
      <cdr:x>0.58832</cdr:x>
      <cdr:y>0.93382</cdr:y>
    </cdr:from>
    <cdr:to>
      <cdr:x>0.84832</cdr:x>
      <cdr:y>1</cdr:y>
    </cdr:to>
    <cdr:sp macro="" textlink="">
      <cdr:nvSpPr>
        <cdr:cNvPr id="10" name="TextBox 2">
          <a:extLst xmlns:a="http://schemas.openxmlformats.org/drawingml/2006/main">
            <a:ext uri="{FF2B5EF4-FFF2-40B4-BE49-F238E27FC236}">
              <a16:creationId xmlns:a16="http://schemas.microsoft.com/office/drawing/2014/main" id="{056654C3-77F1-084E-B3E8-E9FA3F33CD62}"/>
            </a:ext>
          </a:extLst>
        </cdr:cNvPr>
        <cdr:cNvSpPr txBox="1"/>
      </cdr:nvSpPr>
      <cdr:spPr>
        <a:xfrm xmlns:a="http://schemas.openxmlformats.org/drawingml/2006/main">
          <a:off x="5294896" y="3555690"/>
          <a:ext cx="2340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Less PIM-suitable workloads (2)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0.85682</cdr:x>
      <cdr:y>0.06781</cdr:y>
    </cdr:from>
    <cdr:to>
      <cdr:x>0.85682</cdr:x>
      <cdr:y>0.65872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00F891FD-3D50-6D40-9596-4076114A2B91}"/>
            </a:ext>
          </a:extLst>
        </cdr:cNvPr>
        <cdr:cNvCxnSpPr/>
      </cdr:nvCxnSpPr>
      <cdr:spPr>
        <a:xfrm xmlns:a="http://schemas.openxmlformats.org/drawingml/2006/main" flipV="1">
          <a:off x="7439172" y="268543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0.12309</cdr:x>
      <cdr:y>0.37843</cdr:y>
    </cdr:from>
    <cdr:to>
      <cdr:x>0.97907</cdr:x>
      <cdr:y>0.37843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98DB0197-3862-8946-9922-BE04C1B1B1F6}"/>
            </a:ext>
          </a:extLst>
        </cdr:cNvPr>
        <cdr:cNvCxnSpPr/>
      </cdr:nvCxnSpPr>
      <cdr:spPr>
        <a:xfrm xmlns:a="http://schemas.openxmlformats.org/drawingml/2006/main">
          <a:off x="1068751" y="1498596"/>
          <a:ext cx="7431903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0.57408</cdr:x>
      <cdr:y>0.06834</cdr:y>
    </cdr:from>
    <cdr:to>
      <cdr:x>0.57408</cdr:x>
      <cdr:y>0.65925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A4C5590F-F1DC-E649-BD5E-160ACE05BF26}"/>
            </a:ext>
          </a:extLst>
        </cdr:cNvPr>
        <cdr:cNvCxnSpPr/>
      </cdr:nvCxnSpPr>
      <cdr:spPr>
        <a:xfrm xmlns:a="http://schemas.openxmlformats.org/drawingml/2006/main" flipV="1">
          <a:off x="4984350" y="270642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0.86628</cdr:x>
      <cdr:y>0.68505</cdr:y>
    </cdr:from>
    <cdr:to>
      <cdr:x>0.89022</cdr:x>
      <cdr:y>0.90751</cdr:y>
    </cdr:to>
    <cdr:sp macro="" textlink="">
      <cdr:nvSpPr>
        <cdr:cNvPr id="5" name="TextBox 2">
          <a:extLst xmlns:a="http://schemas.openxmlformats.org/drawingml/2006/main">
            <a:ext uri="{FF2B5EF4-FFF2-40B4-BE49-F238E27FC236}">
              <a16:creationId xmlns:a16="http://schemas.microsoft.com/office/drawing/2014/main" id="{EB943F8D-E402-6A4C-A99D-66736CC995CA}"/>
            </a:ext>
          </a:extLst>
        </cdr:cNvPr>
        <cdr:cNvSpPr txBox="1"/>
      </cdr:nvSpPr>
      <cdr:spPr>
        <a:xfrm xmlns:a="http://schemas.openxmlformats.org/drawingml/2006/main" rot="16200000">
          <a:off x="7480727" y="2924259"/>
          <a:ext cx="847045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(1)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0.90658</cdr:x>
      <cdr:y>0.67933</cdr:y>
    </cdr:from>
    <cdr:to>
      <cdr:x>0.93051</cdr:x>
      <cdr:y>0.90508</cdr:y>
    </cdr:to>
    <cdr:sp macro="" textlink="">
      <cdr:nvSpPr>
        <cdr:cNvPr id="6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7837108" y="2908747"/>
          <a:ext cx="859594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(2)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0.94666</cdr:x>
      <cdr:y>0.68284</cdr:y>
    </cdr:from>
    <cdr:to>
      <cdr:x>0.9706</cdr:x>
      <cdr:y>0.84686</cdr:y>
    </cdr:to>
    <cdr:sp macro="" textlink="">
      <cdr:nvSpPr>
        <cdr:cNvPr id="8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8315417" y="2804597"/>
          <a:ext cx="624552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</a:p>
      </cdr:txBody>
    </cdr:sp>
  </cdr:relSizeAnchor>
  <cdr:relSizeAnchor xmlns:cdr="http://schemas.openxmlformats.org/drawingml/2006/chartDrawing">
    <cdr:from>
      <cdr:x>0.21822</cdr:x>
      <cdr:y>0.93382</cdr:y>
    </cdr:from>
    <cdr:to>
      <cdr:x>0.48622</cdr:x>
      <cdr:y>1</cdr:y>
    </cdr:to>
    <cdr:sp macro="" textlink="">
      <cdr:nvSpPr>
        <cdr:cNvPr id="9" name="TextBox 2">
          <a:extLst xmlns:a="http://schemas.openxmlformats.org/drawingml/2006/main">
            <a:ext uri="{FF2B5EF4-FFF2-40B4-BE49-F238E27FC236}">
              <a16:creationId xmlns:a16="http://schemas.microsoft.com/office/drawing/2014/main" id="{FEB5A6DD-9CB5-3547-8E28-885598E7524D}"/>
            </a:ext>
          </a:extLst>
        </cdr:cNvPr>
        <cdr:cNvSpPr txBox="1"/>
      </cdr:nvSpPr>
      <cdr:spPr>
        <a:xfrm xmlns:a="http://schemas.openxmlformats.org/drawingml/2006/main">
          <a:off x="1963996" y="3555690"/>
          <a:ext cx="2412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More PIM-suitable workloads (1)</a:t>
          </a:r>
        </a:p>
      </cdr:txBody>
    </cdr:sp>
  </cdr:relSizeAnchor>
  <cdr:relSizeAnchor xmlns:cdr="http://schemas.openxmlformats.org/drawingml/2006/chartDrawing">
    <cdr:from>
      <cdr:x>0.58832</cdr:x>
      <cdr:y>0.93382</cdr:y>
    </cdr:from>
    <cdr:to>
      <cdr:x>0.84832</cdr:x>
      <cdr:y>1</cdr:y>
    </cdr:to>
    <cdr:sp macro="" textlink="">
      <cdr:nvSpPr>
        <cdr:cNvPr id="10" name="TextBox 2">
          <a:extLst xmlns:a="http://schemas.openxmlformats.org/drawingml/2006/main">
            <a:ext uri="{FF2B5EF4-FFF2-40B4-BE49-F238E27FC236}">
              <a16:creationId xmlns:a16="http://schemas.microsoft.com/office/drawing/2014/main" id="{056654C3-77F1-084E-B3E8-E9FA3F33CD62}"/>
            </a:ext>
          </a:extLst>
        </cdr:cNvPr>
        <cdr:cNvSpPr txBox="1"/>
      </cdr:nvSpPr>
      <cdr:spPr>
        <a:xfrm xmlns:a="http://schemas.openxmlformats.org/drawingml/2006/main">
          <a:off x="5294896" y="3555690"/>
          <a:ext cx="2340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Less PIM-suitable workloads (2)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0.85478</cdr:x>
      <cdr:y>0.08451</cdr:y>
    </cdr:from>
    <cdr:to>
      <cdr:x>0.85478</cdr:x>
      <cdr:y>0.66633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0FC8E01E-6E73-0A42-BB5A-155E0A0B0E5E}"/>
            </a:ext>
          </a:extLst>
        </cdr:cNvPr>
        <cdr:cNvCxnSpPr/>
      </cdr:nvCxnSpPr>
      <cdr:spPr>
        <a:xfrm xmlns:a="http://schemas.openxmlformats.org/drawingml/2006/main" flipV="1">
          <a:off x="7421460" y="334660"/>
          <a:ext cx="0" cy="2304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0.11218</cdr:x>
      <cdr:y>0.44016</cdr:y>
    </cdr:from>
    <cdr:to>
      <cdr:x>0.97844</cdr:x>
      <cdr:y>0.44016</cdr:y>
    </cdr:to>
    <cdr:cxnSp macro="">
      <cdr:nvCxnSpPr>
        <cdr:cNvPr id="6" name="Straight Connector 5">
          <a:extLst xmlns:a="http://schemas.openxmlformats.org/drawingml/2006/main">
            <a:ext uri="{FF2B5EF4-FFF2-40B4-BE49-F238E27FC236}">
              <a16:creationId xmlns:a16="http://schemas.microsoft.com/office/drawing/2014/main" id="{98DB0197-3862-8946-9922-BE04C1B1B1F6}"/>
            </a:ext>
          </a:extLst>
        </cdr:cNvPr>
        <cdr:cNvCxnSpPr/>
      </cdr:nvCxnSpPr>
      <cdr:spPr>
        <a:xfrm xmlns:a="http://schemas.openxmlformats.org/drawingml/2006/main">
          <a:off x="973942" y="1743047"/>
          <a:ext cx="7521158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0.56771</cdr:x>
      <cdr:y>0.08451</cdr:y>
    </cdr:from>
    <cdr:to>
      <cdr:x>0.56771</cdr:x>
      <cdr:y>0.66633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21DDDA94-AD89-B14A-98FC-14C300D085A5}"/>
            </a:ext>
          </a:extLst>
        </cdr:cNvPr>
        <cdr:cNvCxnSpPr/>
      </cdr:nvCxnSpPr>
      <cdr:spPr>
        <a:xfrm xmlns:a="http://schemas.openxmlformats.org/drawingml/2006/main" flipV="1">
          <a:off x="4929090" y="334660"/>
          <a:ext cx="0" cy="2304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0.86204</cdr:x>
      <cdr:y>0.68533</cdr:y>
    </cdr:from>
    <cdr:to>
      <cdr:x>0.88728</cdr:x>
      <cdr:y>0.91224</cdr:y>
    </cdr:to>
    <cdr:sp macro="" textlink="">
      <cdr:nvSpPr>
        <cdr:cNvPr id="5" name="TextBox 2">
          <a:extLst xmlns:a="http://schemas.openxmlformats.org/drawingml/2006/main">
            <a:ext uri="{FF2B5EF4-FFF2-40B4-BE49-F238E27FC236}">
              <a16:creationId xmlns:a16="http://schemas.microsoft.com/office/drawing/2014/main" id="{3AD28AC0-834B-2443-A030-9622ED3D2174}"/>
            </a:ext>
          </a:extLst>
        </cdr:cNvPr>
        <cdr:cNvSpPr txBox="1"/>
      </cdr:nvSpPr>
      <cdr:spPr>
        <a:xfrm xmlns:a="http://schemas.openxmlformats.org/drawingml/2006/main" rot="16200000">
          <a:off x="7439940" y="2927950"/>
          <a:ext cx="864000" cy="22716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(1)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0.90602</cdr:x>
      <cdr:y>0.68533</cdr:y>
    </cdr:from>
    <cdr:to>
      <cdr:x>0.93127</cdr:x>
      <cdr:y>0.91224</cdr:y>
    </cdr:to>
    <cdr:sp macro="" textlink="">
      <cdr:nvSpPr>
        <cdr:cNvPr id="7" name="TextBox 2">
          <a:extLst xmlns:a="http://schemas.openxmlformats.org/drawingml/2006/main">
            <a:ext uri="{FF2B5EF4-FFF2-40B4-BE49-F238E27FC236}">
              <a16:creationId xmlns:a16="http://schemas.microsoft.com/office/drawing/2014/main" id="{3AD28AC0-834B-2443-A030-9622ED3D2174}"/>
            </a:ext>
          </a:extLst>
        </cdr:cNvPr>
        <cdr:cNvSpPr txBox="1"/>
      </cdr:nvSpPr>
      <cdr:spPr>
        <a:xfrm xmlns:a="http://schemas.openxmlformats.org/drawingml/2006/main" rot="16200000">
          <a:off x="7835828" y="2927905"/>
          <a:ext cx="864000" cy="22725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(2)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0.9438</cdr:x>
      <cdr:y>0.68781</cdr:y>
    </cdr:from>
    <cdr:to>
      <cdr:x>0.96904</cdr:x>
      <cdr:y>0.84854</cdr:y>
    </cdr:to>
    <cdr:sp macro="" textlink="">
      <cdr:nvSpPr>
        <cdr:cNvPr id="8" name="TextBox 2">
          <a:extLst xmlns:a="http://schemas.openxmlformats.org/drawingml/2006/main">
            <a:ext uri="{FF2B5EF4-FFF2-40B4-BE49-F238E27FC236}">
              <a16:creationId xmlns:a16="http://schemas.microsoft.com/office/drawing/2014/main" id="{66EF9669-9113-964B-BCF7-0DA2D3A24578}"/>
            </a:ext>
          </a:extLst>
        </cdr:cNvPr>
        <cdr:cNvSpPr txBox="1"/>
      </cdr:nvSpPr>
      <cdr:spPr>
        <a:xfrm xmlns:a="http://schemas.openxmlformats.org/drawingml/2006/main" rot="16200000">
          <a:off x="8301786" y="2811393"/>
          <a:ext cx="612000" cy="22716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</a:p>
      </cdr:txBody>
    </cdr:sp>
  </cdr:relSizeAnchor>
  <cdr:relSizeAnchor xmlns:cdr="http://schemas.openxmlformats.org/drawingml/2006/chartDrawing">
    <cdr:from>
      <cdr:x>0.58173</cdr:x>
      <cdr:y>0.93382</cdr:y>
    </cdr:from>
    <cdr:to>
      <cdr:x>0.84173</cdr:x>
      <cdr:y>1</cdr:y>
    </cdr:to>
    <cdr:sp macro="" textlink="">
      <cdr:nvSpPr>
        <cdr:cNvPr id="9" name="TextBox 2">
          <a:extLst xmlns:a="http://schemas.openxmlformats.org/drawingml/2006/main">
            <a:ext uri="{FF2B5EF4-FFF2-40B4-BE49-F238E27FC236}">
              <a16:creationId xmlns:a16="http://schemas.microsoft.com/office/drawing/2014/main" id="{C47AB065-0C08-A848-9EBA-68210C03137B}"/>
            </a:ext>
          </a:extLst>
        </cdr:cNvPr>
        <cdr:cNvSpPr txBox="1"/>
      </cdr:nvSpPr>
      <cdr:spPr>
        <a:xfrm xmlns:a="http://schemas.openxmlformats.org/drawingml/2006/main">
          <a:off x="5235593" y="3555692"/>
          <a:ext cx="2340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Less PIM-suitable workloads (2)</a:t>
          </a:r>
        </a:p>
      </cdr:txBody>
    </cdr:sp>
  </cdr:relSizeAnchor>
  <cdr:relSizeAnchor xmlns:cdr="http://schemas.openxmlformats.org/drawingml/2006/chartDrawing">
    <cdr:from>
      <cdr:x>0.20271</cdr:x>
      <cdr:y>0.93503</cdr:y>
    </cdr:from>
    <cdr:to>
      <cdr:x>0.4838</cdr:x>
      <cdr:y>0.99162</cdr:y>
    </cdr:to>
    <cdr:sp macro="" textlink="">
      <cdr:nvSpPr>
        <cdr:cNvPr id="10" name="TextBox 2">
          <a:extLst xmlns:a="http://schemas.openxmlformats.org/drawingml/2006/main">
            <a:ext uri="{FF2B5EF4-FFF2-40B4-BE49-F238E27FC236}">
              <a16:creationId xmlns:a16="http://schemas.microsoft.com/office/drawing/2014/main" id="{1C97A88C-587F-3541-BD96-4810546FEF70}"/>
            </a:ext>
          </a:extLst>
        </cdr:cNvPr>
        <cdr:cNvSpPr txBox="1"/>
      </cdr:nvSpPr>
      <cdr:spPr>
        <a:xfrm xmlns:a="http://schemas.openxmlformats.org/drawingml/2006/main">
          <a:off x="1824414" y="3560322"/>
          <a:ext cx="2529812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More PIM-suitable workloads (1)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0.85478</cdr:x>
      <cdr:y>0.08451</cdr:y>
    </cdr:from>
    <cdr:to>
      <cdr:x>0.85478</cdr:x>
      <cdr:y>0.66633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0FC8E01E-6E73-0A42-BB5A-155E0A0B0E5E}"/>
            </a:ext>
          </a:extLst>
        </cdr:cNvPr>
        <cdr:cNvCxnSpPr/>
      </cdr:nvCxnSpPr>
      <cdr:spPr>
        <a:xfrm xmlns:a="http://schemas.openxmlformats.org/drawingml/2006/main" flipV="1">
          <a:off x="7421460" y="334660"/>
          <a:ext cx="0" cy="2304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0.11218</cdr:x>
      <cdr:y>0.44016</cdr:y>
    </cdr:from>
    <cdr:to>
      <cdr:x>0.97844</cdr:x>
      <cdr:y>0.44016</cdr:y>
    </cdr:to>
    <cdr:cxnSp macro="">
      <cdr:nvCxnSpPr>
        <cdr:cNvPr id="6" name="Straight Connector 5">
          <a:extLst xmlns:a="http://schemas.openxmlformats.org/drawingml/2006/main">
            <a:ext uri="{FF2B5EF4-FFF2-40B4-BE49-F238E27FC236}">
              <a16:creationId xmlns:a16="http://schemas.microsoft.com/office/drawing/2014/main" id="{98DB0197-3862-8946-9922-BE04C1B1B1F6}"/>
            </a:ext>
          </a:extLst>
        </cdr:cNvPr>
        <cdr:cNvCxnSpPr/>
      </cdr:nvCxnSpPr>
      <cdr:spPr>
        <a:xfrm xmlns:a="http://schemas.openxmlformats.org/drawingml/2006/main">
          <a:off x="973942" y="1743047"/>
          <a:ext cx="7521158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0.56771</cdr:x>
      <cdr:y>0.08451</cdr:y>
    </cdr:from>
    <cdr:to>
      <cdr:x>0.56771</cdr:x>
      <cdr:y>0.66633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21DDDA94-AD89-B14A-98FC-14C300D085A5}"/>
            </a:ext>
          </a:extLst>
        </cdr:cNvPr>
        <cdr:cNvCxnSpPr/>
      </cdr:nvCxnSpPr>
      <cdr:spPr>
        <a:xfrm xmlns:a="http://schemas.openxmlformats.org/drawingml/2006/main" flipV="1">
          <a:off x="4929090" y="334660"/>
          <a:ext cx="0" cy="2304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0.86204</cdr:x>
      <cdr:y>0.68533</cdr:y>
    </cdr:from>
    <cdr:to>
      <cdr:x>0.88728</cdr:x>
      <cdr:y>0.91224</cdr:y>
    </cdr:to>
    <cdr:sp macro="" textlink="">
      <cdr:nvSpPr>
        <cdr:cNvPr id="5" name="TextBox 2">
          <a:extLst xmlns:a="http://schemas.openxmlformats.org/drawingml/2006/main">
            <a:ext uri="{FF2B5EF4-FFF2-40B4-BE49-F238E27FC236}">
              <a16:creationId xmlns:a16="http://schemas.microsoft.com/office/drawing/2014/main" id="{3AD28AC0-834B-2443-A030-9622ED3D2174}"/>
            </a:ext>
          </a:extLst>
        </cdr:cNvPr>
        <cdr:cNvSpPr txBox="1"/>
      </cdr:nvSpPr>
      <cdr:spPr>
        <a:xfrm xmlns:a="http://schemas.openxmlformats.org/drawingml/2006/main" rot="16200000">
          <a:off x="7439940" y="2927950"/>
          <a:ext cx="864000" cy="22716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(1)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0.90602</cdr:x>
      <cdr:y>0.68533</cdr:y>
    </cdr:from>
    <cdr:to>
      <cdr:x>0.93127</cdr:x>
      <cdr:y>0.91224</cdr:y>
    </cdr:to>
    <cdr:sp macro="" textlink="">
      <cdr:nvSpPr>
        <cdr:cNvPr id="7" name="TextBox 2">
          <a:extLst xmlns:a="http://schemas.openxmlformats.org/drawingml/2006/main">
            <a:ext uri="{FF2B5EF4-FFF2-40B4-BE49-F238E27FC236}">
              <a16:creationId xmlns:a16="http://schemas.microsoft.com/office/drawing/2014/main" id="{3AD28AC0-834B-2443-A030-9622ED3D2174}"/>
            </a:ext>
          </a:extLst>
        </cdr:cNvPr>
        <cdr:cNvSpPr txBox="1"/>
      </cdr:nvSpPr>
      <cdr:spPr>
        <a:xfrm xmlns:a="http://schemas.openxmlformats.org/drawingml/2006/main" rot="16200000">
          <a:off x="7835828" y="2927905"/>
          <a:ext cx="864000" cy="22725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(2)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0.9438</cdr:x>
      <cdr:y>0.68781</cdr:y>
    </cdr:from>
    <cdr:to>
      <cdr:x>0.96904</cdr:x>
      <cdr:y>0.84854</cdr:y>
    </cdr:to>
    <cdr:sp macro="" textlink="">
      <cdr:nvSpPr>
        <cdr:cNvPr id="8" name="TextBox 2">
          <a:extLst xmlns:a="http://schemas.openxmlformats.org/drawingml/2006/main">
            <a:ext uri="{FF2B5EF4-FFF2-40B4-BE49-F238E27FC236}">
              <a16:creationId xmlns:a16="http://schemas.microsoft.com/office/drawing/2014/main" id="{66EF9669-9113-964B-BCF7-0DA2D3A24578}"/>
            </a:ext>
          </a:extLst>
        </cdr:cNvPr>
        <cdr:cNvSpPr txBox="1"/>
      </cdr:nvSpPr>
      <cdr:spPr>
        <a:xfrm xmlns:a="http://schemas.openxmlformats.org/drawingml/2006/main" rot="16200000">
          <a:off x="8301786" y="2811393"/>
          <a:ext cx="612000" cy="22716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</a:p>
      </cdr:txBody>
    </cdr:sp>
  </cdr:relSizeAnchor>
  <cdr:relSizeAnchor xmlns:cdr="http://schemas.openxmlformats.org/drawingml/2006/chartDrawing">
    <cdr:from>
      <cdr:x>0.58173</cdr:x>
      <cdr:y>0.93382</cdr:y>
    </cdr:from>
    <cdr:to>
      <cdr:x>0.84173</cdr:x>
      <cdr:y>1</cdr:y>
    </cdr:to>
    <cdr:sp macro="" textlink="">
      <cdr:nvSpPr>
        <cdr:cNvPr id="9" name="TextBox 2">
          <a:extLst xmlns:a="http://schemas.openxmlformats.org/drawingml/2006/main">
            <a:ext uri="{FF2B5EF4-FFF2-40B4-BE49-F238E27FC236}">
              <a16:creationId xmlns:a16="http://schemas.microsoft.com/office/drawing/2014/main" id="{C47AB065-0C08-A848-9EBA-68210C03137B}"/>
            </a:ext>
          </a:extLst>
        </cdr:cNvPr>
        <cdr:cNvSpPr txBox="1"/>
      </cdr:nvSpPr>
      <cdr:spPr>
        <a:xfrm xmlns:a="http://schemas.openxmlformats.org/drawingml/2006/main">
          <a:off x="5235593" y="3555692"/>
          <a:ext cx="2340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Less PIM-suitable workloads (2)</a:t>
          </a:r>
        </a:p>
      </cdr:txBody>
    </cdr:sp>
  </cdr:relSizeAnchor>
  <cdr:relSizeAnchor xmlns:cdr="http://schemas.openxmlformats.org/drawingml/2006/chartDrawing">
    <cdr:from>
      <cdr:x>0.20271</cdr:x>
      <cdr:y>0.93503</cdr:y>
    </cdr:from>
    <cdr:to>
      <cdr:x>0.4838</cdr:x>
      <cdr:y>0.99162</cdr:y>
    </cdr:to>
    <cdr:sp macro="" textlink="">
      <cdr:nvSpPr>
        <cdr:cNvPr id="10" name="TextBox 2">
          <a:extLst xmlns:a="http://schemas.openxmlformats.org/drawingml/2006/main">
            <a:ext uri="{FF2B5EF4-FFF2-40B4-BE49-F238E27FC236}">
              <a16:creationId xmlns:a16="http://schemas.microsoft.com/office/drawing/2014/main" id="{1C97A88C-587F-3541-BD96-4810546FEF70}"/>
            </a:ext>
          </a:extLst>
        </cdr:cNvPr>
        <cdr:cNvSpPr txBox="1"/>
      </cdr:nvSpPr>
      <cdr:spPr>
        <a:xfrm xmlns:a="http://schemas.openxmlformats.org/drawingml/2006/main">
          <a:off x="1824414" y="3560322"/>
          <a:ext cx="2529812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More PIM-suitable workloads (1)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0.14141</cdr:x>
      <cdr:y>0.03248</cdr:y>
    </cdr:from>
    <cdr:to>
      <cdr:x>0.42698</cdr:x>
      <cdr:y>0.14518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F0EF052-1488-F14F-93AC-9A50A084E40B}"/>
            </a:ext>
          </a:extLst>
        </cdr:cNvPr>
        <cdr:cNvSpPr txBox="1"/>
      </cdr:nvSpPr>
      <cdr:spPr>
        <a:xfrm xmlns:a="http://schemas.openxmlformats.org/drawingml/2006/main">
          <a:off x="661793" y="90793"/>
          <a:ext cx="1336465" cy="3149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000" b="1"/>
            <a:t>(a)</a:t>
          </a:r>
          <a:r>
            <a:rPr lang="en-US" sz="1000" b="1" baseline="0"/>
            <a:t> </a:t>
          </a:r>
          <a:r>
            <a:rPr lang="en-US" sz="1000" b="1"/>
            <a:t>INT32, ADD</a:t>
          </a:r>
          <a:r>
            <a:rPr lang="en-US" sz="1000" b="0"/>
            <a:t> (1 DPU)</a:t>
          </a:r>
        </a:p>
      </cdr:txBody>
    </cdr:sp>
  </cdr:relSizeAnchor>
  <cdr:relSizeAnchor xmlns:cdr="http://schemas.openxmlformats.org/drawingml/2006/chartDrawing">
    <cdr:from>
      <cdr:x>0.03118</cdr:x>
      <cdr:y>0.82039</cdr:y>
    </cdr:from>
    <cdr:to>
      <cdr:x>0.16175</cdr:x>
      <cdr:y>0.88401</cdr:y>
    </cdr:to>
    <cdr:sp macro="" textlink="">
      <cdr:nvSpPr>
        <cdr:cNvPr id="3" name="Rectangle 2">
          <a:extLst xmlns:a="http://schemas.openxmlformats.org/drawingml/2006/main">
            <a:ext uri="{FF2B5EF4-FFF2-40B4-BE49-F238E27FC236}">
              <a16:creationId xmlns:a16="http://schemas.microsoft.com/office/drawing/2014/main" id="{E119D161-B698-C34F-A096-FAD6AC5487BA}"/>
            </a:ext>
          </a:extLst>
        </cdr:cNvPr>
        <cdr:cNvSpPr/>
      </cdr:nvSpPr>
      <cdr:spPr>
        <a:xfrm xmlns:a="http://schemas.openxmlformats.org/drawingml/2006/main" rot="18950358" flipV="1">
          <a:off x="145901" y="2292982"/>
          <a:ext cx="611068" cy="17780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en-US" sz="1100"/>
        </a:p>
      </cdr:txBody>
    </cdr:sp>
  </cdr:relSizeAnchor>
  <cdr:relSizeAnchor xmlns:cdr="http://schemas.openxmlformats.org/drawingml/2006/chartDrawing">
    <cdr:from>
      <cdr:x>0.77363</cdr:x>
      <cdr:y>0.81068</cdr:y>
    </cdr:from>
    <cdr:to>
      <cdr:x>0.86405</cdr:x>
      <cdr:y>0.91162</cdr:y>
    </cdr:to>
    <cdr:sp macro="" textlink="">
      <cdr:nvSpPr>
        <cdr:cNvPr id="4" name="Rectangle 3">
          <a:extLst xmlns:a="http://schemas.openxmlformats.org/drawingml/2006/main">
            <a:ext uri="{FF2B5EF4-FFF2-40B4-BE49-F238E27FC236}">
              <a16:creationId xmlns:a16="http://schemas.microsoft.com/office/drawing/2014/main" id="{6F144DA0-F221-484F-BAE9-E0442D4EF9F4}"/>
            </a:ext>
          </a:extLst>
        </cdr:cNvPr>
        <cdr:cNvSpPr/>
      </cdr:nvSpPr>
      <cdr:spPr>
        <a:xfrm xmlns:a="http://schemas.openxmlformats.org/drawingml/2006/main" rot="18950358">
          <a:off x="3620572" y="2265822"/>
          <a:ext cx="423190" cy="28212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2</a:t>
          </a:r>
        </a:p>
      </cdr:txBody>
    </cdr:sp>
  </cdr:relSizeAnchor>
  <cdr:relSizeAnchor xmlns:cdr="http://schemas.openxmlformats.org/drawingml/2006/chartDrawing">
    <cdr:from>
      <cdr:x>0.7382</cdr:x>
      <cdr:y>0.79928</cdr:y>
    </cdr:from>
    <cdr:to>
      <cdr:x>0.80682</cdr:x>
      <cdr:y>0.89976</cdr:y>
    </cdr:to>
    <cdr:sp macro="" textlink="">
      <cdr:nvSpPr>
        <cdr:cNvPr id="5" name="Rectangle 4">
          <a:extLst xmlns:a="http://schemas.openxmlformats.org/drawingml/2006/main">
            <a:ext uri="{FF2B5EF4-FFF2-40B4-BE49-F238E27FC236}">
              <a16:creationId xmlns:a16="http://schemas.microsoft.com/office/drawing/2014/main" id="{90539433-DDEC-FA4F-A51B-B0E6DAA77E86}"/>
            </a:ext>
          </a:extLst>
        </cdr:cNvPr>
        <cdr:cNvSpPr/>
      </cdr:nvSpPr>
      <cdr:spPr>
        <a:xfrm xmlns:a="http://schemas.openxmlformats.org/drawingml/2006/main" rot="18950358">
          <a:off x="3454760" y="2233983"/>
          <a:ext cx="321176" cy="28083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0.85818</cdr:x>
      <cdr:y>0.81973</cdr:y>
    </cdr:from>
    <cdr:to>
      <cdr:x>0.9687</cdr:x>
      <cdr:y>0.92067</cdr:y>
    </cdr:to>
    <cdr:sp macro="" textlink="">
      <cdr:nvSpPr>
        <cdr:cNvPr id="6" name="Rectangle 5">
          <a:extLst xmlns:a="http://schemas.openxmlformats.org/drawingml/2006/main">
            <a:ext uri="{FF2B5EF4-FFF2-40B4-BE49-F238E27FC236}">
              <a16:creationId xmlns:a16="http://schemas.microsoft.com/office/drawing/2014/main" id="{AFC48ECF-5AC6-D24C-BB45-70F0790CED2B}"/>
            </a:ext>
          </a:extLst>
        </cdr:cNvPr>
        <cdr:cNvSpPr/>
      </cdr:nvSpPr>
      <cdr:spPr>
        <a:xfrm xmlns:a="http://schemas.openxmlformats.org/drawingml/2006/main" rot="18950358">
          <a:off x="4016261" y="2291120"/>
          <a:ext cx="517233" cy="28212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8</a:t>
          </a:r>
        </a:p>
      </cdr:txBody>
    </cdr:sp>
  </cdr:relSizeAnchor>
  <cdr:relSizeAnchor xmlns:cdr="http://schemas.openxmlformats.org/drawingml/2006/chartDrawing">
    <cdr:from>
      <cdr:x>0.83298</cdr:x>
      <cdr:y>0.80474</cdr:y>
    </cdr:from>
    <cdr:to>
      <cdr:x>0.91336</cdr:x>
      <cdr:y>0.90568</cdr:y>
    </cdr:to>
    <cdr:sp macro="" textlink="">
      <cdr:nvSpPr>
        <cdr:cNvPr id="7" name="Rectangle 6">
          <a:extLst xmlns:a="http://schemas.openxmlformats.org/drawingml/2006/main">
            <a:ext uri="{FF2B5EF4-FFF2-40B4-BE49-F238E27FC236}">
              <a16:creationId xmlns:a16="http://schemas.microsoft.com/office/drawing/2014/main" id="{73F0D319-4AF1-664C-8CC7-33ABFD5DB396}"/>
            </a:ext>
          </a:extLst>
        </cdr:cNvPr>
        <cdr:cNvSpPr/>
      </cdr:nvSpPr>
      <cdr:spPr>
        <a:xfrm xmlns:a="http://schemas.openxmlformats.org/drawingml/2006/main" rot="18950358">
          <a:off x="3898357" y="2249224"/>
          <a:ext cx="376169" cy="28212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0" tIns="0" rIns="0" bIns="0" numCol="1" spcCol="0" rtlCol="0" fromWordArt="0" anchor="t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US" sz="1000">
              <a:solidFill>
                <a:schemeClr val="tx1"/>
              </a:solidFill>
            </a:rPr>
            <a:t>4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0.85682</cdr:x>
      <cdr:y>0.06781</cdr:y>
    </cdr:from>
    <cdr:to>
      <cdr:x>0.85682</cdr:x>
      <cdr:y>0.65872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00F891FD-3D50-6D40-9596-4076114A2B91}"/>
            </a:ext>
          </a:extLst>
        </cdr:cNvPr>
        <cdr:cNvCxnSpPr/>
      </cdr:nvCxnSpPr>
      <cdr:spPr>
        <a:xfrm xmlns:a="http://schemas.openxmlformats.org/drawingml/2006/main" flipV="1">
          <a:off x="7439172" y="268543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0.12309</cdr:x>
      <cdr:y>0.37843</cdr:y>
    </cdr:from>
    <cdr:to>
      <cdr:x>0.97907</cdr:x>
      <cdr:y>0.37843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98DB0197-3862-8946-9922-BE04C1B1B1F6}"/>
            </a:ext>
          </a:extLst>
        </cdr:cNvPr>
        <cdr:cNvCxnSpPr/>
      </cdr:nvCxnSpPr>
      <cdr:spPr>
        <a:xfrm xmlns:a="http://schemas.openxmlformats.org/drawingml/2006/main">
          <a:off x="1068751" y="1498596"/>
          <a:ext cx="7431903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0.57408</cdr:x>
      <cdr:y>0.06834</cdr:y>
    </cdr:from>
    <cdr:to>
      <cdr:x>0.57408</cdr:x>
      <cdr:y>0.65925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A4C5590F-F1DC-E649-BD5E-160ACE05BF26}"/>
            </a:ext>
          </a:extLst>
        </cdr:cNvPr>
        <cdr:cNvCxnSpPr/>
      </cdr:nvCxnSpPr>
      <cdr:spPr>
        <a:xfrm xmlns:a="http://schemas.openxmlformats.org/drawingml/2006/main" flipV="1">
          <a:off x="4984350" y="270642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0.86628</cdr:x>
      <cdr:y>0.68505</cdr:y>
    </cdr:from>
    <cdr:to>
      <cdr:x>0.89022</cdr:x>
      <cdr:y>0.90751</cdr:y>
    </cdr:to>
    <cdr:sp macro="" textlink="">
      <cdr:nvSpPr>
        <cdr:cNvPr id="5" name="TextBox 2">
          <a:extLst xmlns:a="http://schemas.openxmlformats.org/drawingml/2006/main">
            <a:ext uri="{FF2B5EF4-FFF2-40B4-BE49-F238E27FC236}">
              <a16:creationId xmlns:a16="http://schemas.microsoft.com/office/drawing/2014/main" id="{EB943F8D-E402-6A4C-A99D-66736CC995CA}"/>
            </a:ext>
          </a:extLst>
        </cdr:cNvPr>
        <cdr:cNvSpPr txBox="1"/>
      </cdr:nvSpPr>
      <cdr:spPr>
        <a:xfrm xmlns:a="http://schemas.openxmlformats.org/drawingml/2006/main" rot="16200000">
          <a:off x="7480727" y="2924259"/>
          <a:ext cx="847045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(1)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0.90658</cdr:x>
      <cdr:y>0.67933</cdr:y>
    </cdr:from>
    <cdr:to>
      <cdr:x>0.93051</cdr:x>
      <cdr:y>0.90508</cdr:y>
    </cdr:to>
    <cdr:sp macro="" textlink="">
      <cdr:nvSpPr>
        <cdr:cNvPr id="6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7837108" y="2908747"/>
          <a:ext cx="859594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(2)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0.94666</cdr:x>
      <cdr:y>0.68284</cdr:y>
    </cdr:from>
    <cdr:to>
      <cdr:x>0.9706</cdr:x>
      <cdr:y>0.84686</cdr:y>
    </cdr:to>
    <cdr:sp macro="" textlink="">
      <cdr:nvSpPr>
        <cdr:cNvPr id="8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8315417" y="2804597"/>
          <a:ext cx="624552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</a:p>
      </cdr:txBody>
    </cdr:sp>
  </cdr:relSizeAnchor>
  <cdr:relSizeAnchor xmlns:cdr="http://schemas.openxmlformats.org/drawingml/2006/chartDrawing">
    <cdr:from>
      <cdr:x>0.21822</cdr:x>
      <cdr:y>0.93382</cdr:y>
    </cdr:from>
    <cdr:to>
      <cdr:x>0.48622</cdr:x>
      <cdr:y>1</cdr:y>
    </cdr:to>
    <cdr:sp macro="" textlink="">
      <cdr:nvSpPr>
        <cdr:cNvPr id="9" name="TextBox 2">
          <a:extLst xmlns:a="http://schemas.openxmlformats.org/drawingml/2006/main">
            <a:ext uri="{FF2B5EF4-FFF2-40B4-BE49-F238E27FC236}">
              <a16:creationId xmlns:a16="http://schemas.microsoft.com/office/drawing/2014/main" id="{FEB5A6DD-9CB5-3547-8E28-885598E7524D}"/>
            </a:ext>
          </a:extLst>
        </cdr:cNvPr>
        <cdr:cNvSpPr txBox="1"/>
      </cdr:nvSpPr>
      <cdr:spPr>
        <a:xfrm xmlns:a="http://schemas.openxmlformats.org/drawingml/2006/main">
          <a:off x="1963996" y="3555690"/>
          <a:ext cx="2412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More PIM-suitable workloads (1)</a:t>
          </a:r>
        </a:p>
      </cdr:txBody>
    </cdr:sp>
  </cdr:relSizeAnchor>
  <cdr:relSizeAnchor xmlns:cdr="http://schemas.openxmlformats.org/drawingml/2006/chartDrawing">
    <cdr:from>
      <cdr:x>0.58832</cdr:x>
      <cdr:y>0.93382</cdr:y>
    </cdr:from>
    <cdr:to>
      <cdr:x>0.84832</cdr:x>
      <cdr:y>1</cdr:y>
    </cdr:to>
    <cdr:sp macro="" textlink="">
      <cdr:nvSpPr>
        <cdr:cNvPr id="10" name="TextBox 2">
          <a:extLst xmlns:a="http://schemas.openxmlformats.org/drawingml/2006/main">
            <a:ext uri="{FF2B5EF4-FFF2-40B4-BE49-F238E27FC236}">
              <a16:creationId xmlns:a16="http://schemas.microsoft.com/office/drawing/2014/main" id="{056654C3-77F1-084E-B3E8-E9FA3F33CD62}"/>
            </a:ext>
          </a:extLst>
        </cdr:cNvPr>
        <cdr:cNvSpPr txBox="1"/>
      </cdr:nvSpPr>
      <cdr:spPr>
        <a:xfrm xmlns:a="http://schemas.openxmlformats.org/drawingml/2006/main">
          <a:off x="5294896" y="3555690"/>
          <a:ext cx="2340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Less PIM-suitable workloads (2)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0.85682</cdr:x>
      <cdr:y>0.06781</cdr:y>
    </cdr:from>
    <cdr:to>
      <cdr:x>0.85682</cdr:x>
      <cdr:y>0.65872</cdr:y>
    </cdr:to>
    <cdr:cxnSp macro="">
      <cdr:nvCxnSpPr>
        <cdr:cNvPr id="2" name="Straight Connector 1">
          <a:extLst xmlns:a="http://schemas.openxmlformats.org/drawingml/2006/main">
            <a:ext uri="{FF2B5EF4-FFF2-40B4-BE49-F238E27FC236}">
              <a16:creationId xmlns:a16="http://schemas.microsoft.com/office/drawing/2014/main" id="{00F891FD-3D50-6D40-9596-4076114A2B91}"/>
            </a:ext>
          </a:extLst>
        </cdr:cNvPr>
        <cdr:cNvCxnSpPr/>
      </cdr:nvCxnSpPr>
      <cdr:spPr>
        <a:xfrm xmlns:a="http://schemas.openxmlformats.org/drawingml/2006/main" flipV="1">
          <a:off x="7439172" y="268543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0.12309</cdr:x>
      <cdr:y>0.37843</cdr:y>
    </cdr:from>
    <cdr:to>
      <cdr:x>0.97907</cdr:x>
      <cdr:y>0.37843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:a16="http://schemas.microsoft.com/office/drawing/2014/main" id="{98DB0197-3862-8946-9922-BE04C1B1B1F6}"/>
            </a:ext>
          </a:extLst>
        </cdr:cNvPr>
        <cdr:cNvCxnSpPr/>
      </cdr:nvCxnSpPr>
      <cdr:spPr>
        <a:xfrm xmlns:a="http://schemas.openxmlformats.org/drawingml/2006/main">
          <a:off x="1068751" y="1498596"/>
          <a:ext cx="7431903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accent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0.57408</cdr:x>
      <cdr:y>0.06834</cdr:y>
    </cdr:from>
    <cdr:to>
      <cdr:x>0.57408</cdr:x>
      <cdr:y>0.65925</cdr:y>
    </cdr:to>
    <cdr:cxnSp macro="">
      <cdr:nvCxnSpPr>
        <cdr:cNvPr id="7" name="Straight Connector 6">
          <a:extLst xmlns:a="http://schemas.openxmlformats.org/drawingml/2006/main">
            <a:ext uri="{FF2B5EF4-FFF2-40B4-BE49-F238E27FC236}">
              <a16:creationId xmlns:a16="http://schemas.microsoft.com/office/drawing/2014/main" id="{A4C5590F-F1DC-E649-BD5E-160ACE05BF26}"/>
            </a:ext>
          </a:extLst>
        </cdr:cNvPr>
        <cdr:cNvCxnSpPr/>
      </cdr:nvCxnSpPr>
      <cdr:spPr>
        <a:xfrm xmlns:a="http://schemas.openxmlformats.org/drawingml/2006/main" flipV="1">
          <a:off x="4984350" y="270642"/>
          <a:ext cx="0" cy="2340000"/>
        </a:xfrm>
        <a:prstGeom xmlns:a="http://schemas.openxmlformats.org/drawingml/2006/main" prst="line">
          <a:avLst/>
        </a:prstGeom>
        <a:ln xmlns:a="http://schemas.openxmlformats.org/drawingml/2006/main" w="12700">
          <a:prstDash val="dash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0.86628</cdr:x>
      <cdr:y>0.68505</cdr:y>
    </cdr:from>
    <cdr:to>
      <cdr:x>0.89022</cdr:x>
      <cdr:y>0.90751</cdr:y>
    </cdr:to>
    <cdr:sp macro="" textlink="">
      <cdr:nvSpPr>
        <cdr:cNvPr id="5" name="TextBox 2">
          <a:extLst xmlns:a="http://schemas.openxmlformats.org/drawingml/2006/main">
            <a:ext uri="{FF2B5EF4-FFF2-40B4-BE49-F238E27FC236}">
              <a16:creationId xmlns:a16="http://schemas.microsoft.com/office/drawing/2014/main" id="{EB943F8D-E402-6A4C-A99D-66736CC995CA}"/>
            </a:ext>
          </a:extLst>
        </cdr:cNvPr>
        <cdr:cNvSpPr txBox="1"/>
      </cdr:nvSpPr>
      <cdr:spPr>
        <a:xfrm xmlns:a="http://schemas.openxmlformats.org/drawingml/2006/main" rot="16200000">
          <a:off x="7480727" y="2924259"/>
          <a:ext cx="847045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(1)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0.90658</cdr:x>
      <cdr:y>0.67933</cdr:y>
    </cdr:from>
    <cdr:to>
      <cdr:x>0.93051</cdr:x>
      <cdr:y>0.90508</cdr:y>
    </cdr:to>
    <cdr:sp macro="" textlink="">
      <cdr:nvSpPr>
        <cdr:cNvPr id="6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7837108" y="2908747"/>
          <a:ext cx="859594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  <a:r>
            <a:rPr lang="en-US" sz="1400" b="1" baseline="0" dirty="0"/>
            <a:t> (2)</a:t>
          </a:r>
          <a:endParaRPr lang="en-US" sz="1400" b="1" dirty="0"/>
        </a:p>
      </cdr:txBody>
    </cdr:sp>
  </cdr:relSizeAnchor>
  <cdr:relSizeAnchor xmlns:cdr="http://schemas.openxmlformats.org/drawingml/2006/chartDrawing">
    <cdr:from>
      <cdr:x>0.94666</cdr:x>
      <cdr:y>0.68284</cdr:y>
    </cdr:from>
    <cdr:to>
      <cdr:x>0.9706</cdr:x>
      <cdr:y>0.84686</cdr:y>
    </cdr:to>
    <cdr:sp macro="" textlink="">
      <cdr:nvSpPr>
        <cdr:cNvPr id="8" name="TextBox 2">
          <a:extLst xmlns:a="http://schemas.openxmlformats.org/drawingml/2006/main">
            <a:ext uri="{FF2B5EF4-FFF2-40B4-BE49-F238E27FC236}">
              <a16:creationId xmlns:a16="http://schemas.microsoft.com/office/drawing/2014/main" id="{930F339E-2FB7-0343-9F8C-B5FCF882A426}"/>
            </a:ext>
          </a:extLst>
        </cdr:cNvPr>
        <cdr:cNvSpPr txBox="1"/>
      </cdr:nvSpPr>
      <cdr:spPr>
        <a:xfrm xmlns:a="http://schemas.openxmlformats.org/drawingml/2006/main" rot="16200000">
          <a:off x="8315417" y="2804597"/>
          <a:ext cx="624552" cy="21544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GMEAN</a:t>
          </a:r>
        </a:p>
      </cdr:txBody>
    </cdr:sp>
  </cdr:relSizeAnchor>
  <cdr:relSizeAnchor xmlns:cdr="http://schemas.openxmlformats.org/drawingml/2006/chartDrawing">
    <cdr:from>
      <cdr:x>0.21822</cdr:x>
      <cdr:y>0.93382</cdr:y>
    </cdr:from>
    <cdr:to>
      <cdr:x>0.48622</cdr:x>
      <cdr:y>1</cdr:y>
    </cdr:to>
    <cdr:sp macro="" textlink="">
      <cdr:nvSpPr>
        <cdr:cNvPr id="9" name="TextBox 2">
          <a:extLst xmlns:a="http://schemas.openxmlformats.org/drawingml/2006/main">
            <a:ext uri="{FF2B5EF4-FFF2-40B4-BE49-F238E27FC236}">
              <a16:creationId xmlns:a16="http://schemas.microsoft.com/office/drawing/2014/main" id="{FEB5A6DD-9CB5-3547-8E28-885598E7524D}"/>
            </a:ext>
          </a:extLst>
        </cdr:cNvPr>
        <cdr:cNvSpPr txBox="1"/>
      </cdr:nvSpPr>
      <cdr:spPr>
        <a:xfrm xmlns:a="http://schemas.openxmlformats.org/drawingml/2006/main">
          <a:off x="1963996" y="3555690"/>
          <a:ext cx="2412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More PIM-suitable workloads (1)</a:t>
          </a:r>
        </a:p>
      </cdr:txBody>
    </cdr:sp>
  </cdr:relSizeAnchor>
  <cdr:relSizeAnchor xmlns:cdr="http://schemas.openxmlformats.org/drawingml/2006/chartDrawing">
    <cdr:from>
      <cdr:x>0.58832</cdr:x>
      <cdr:y>0.93382</cdr:y>
    </cdr:from>
    <cdr:to>
      <cdr:x>0.84832</cdr:x>
      <cdr:y>1</cdr:y>
    </cdr:to>
    <cdr:sp macro="" textlink="">
      <cdr:nvSpPr>
        <cdr:cNvPr id="10" name="TextBox 2">
          <a:extLst xmlns:a="http://schemas.openxmlformats.org/drawingml/2006/main">
            <a:ext uri="{FF2B5EF4-FFF2-40B4-BE49-F238E27FC236}">
              <a16:creationId xmlns:a16="http://schemas.microsoft.com/office/drawing/2014/main" id="{056654C3-77F1-084E-B3E8-E9FA3F33CD62}"/>
            </a:ext>
          </a:extLst>
        </cdr:cNvPr>
        <cdr:cNvSpPr txBox="1"/>
      </cdr:nvSpPr>
      <cdr:spPr>
        <a:xfrm xmlns:a="http://schemas.openxmlformats.org/drawingml/2006/main">
          <a:off x="5294896" y="3555690"/>
          <a:ext cx="2340000" cy="252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none" lIns="0" tIns="0" rIns="0" bIns="0" rtlCol="0" anchor="t">
          <a:sp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400" b="1" dirty="0"/>
            <a:t>Less PIM-suitable workloads (2)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12/9/22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41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242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202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026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3503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Fifth</a:t>
            </a:r>
          </a:p>
          <a:p>
            <a:r>
              <a:rPr lang="en-US" dirty="0"/>
              <a:t>TRNS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894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3023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7907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180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1618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020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5603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014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010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169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1583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7800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4680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ＭＳ Ｐゴシック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32135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4213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52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7250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109437-7086-8D43-B75A-27CE5E6EC5C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609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39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571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158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17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8715E5-0E3B-1B4F-BB79-1C4B57B4732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28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7">
            <a:extLst>
              <a:ext uri="{FF2B5EF4-FFF2-40B4-BE49-F238E27FC236}">
                <a16:creationId xmlns:a16="http://schemas.microsoft.com/office/drawing/2014/main" id="{0751ED66-052F-F345-A866-5D9267BEF0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09638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096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217DDF5-C42C-4C43-AFC1-C054C587D8B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096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2946" name="Rectangle 2">
            <a:extLst>
              <a:ext uri="{FF2B5EF4-FFF2-40B4-BE49-F238E27FC236}">
                <a16:creationId xmlns:a16="http://schemas.microsoft.com/office/drawing/2014/main" id="{FC9B272A-7862-5246-B92D-650FA9ED5C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8EAD5BDE-EBA0-8B46-A345-E988A62A24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715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64DFF4F-ED49-E545-9049-57D68EB3BF4A}"/>
              </a:ext>
            </a:extLst>
          </p:cNvPr>
          <p:cNvSpPr/>
          <p:nvPr userDrawn="1"/>
        </p:nvSpPr>
        <p:spPr>
          <a:xfrm>
            <a:off x="0" y="0"/>
            <a:ext cx="9144000" cy="4379053"/>
          </a:xfrm>
          <a:prstGeom prst="rect">
            <a:avLst/>
          </a:prstGeom>
          <a:solidFill>
            <a:srgbClr val="A5A5A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351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9311" y="2839453"/>
            <a:ext cx="6858000" cy="1539600"/>
          </a:xfrm>
        </p:spPr>
        <p:txBody>
          <a:bodyPr>
            <a:normAutofit/>
          </a:bodyPr>
          <a:lstStyle>
            <a:lvl1pPr marL="0" indent="0" algn="ctr">
              <a:buNone/>
              <a:defRPr sz="3200" b="1" i="0" baseline="0">
                <a:latin typeface="+mj-lt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sz="3200" b="1" dirty="0">
                <a:latin typeface="Segoe UI" panose="020B0502040204020203" pitchFamily="34" charset="0"/>
                <a:ea typeface="Cambria" panose="02040503050406030204" pitchFamily="18" charset="0"/>
                <a:cs typeface="Segoe UI" panose="020B0502040204020203" pitchFamily="34" charset="0"/>
              </a:rPr>
              <a:t>Click to edit Master subtitle style</a:t>
            </a:r>
            <a:endParaRPr lang="en-US" dirty="0"/>
          </a:p>
        </p:txBody>
      </p:sp>
      <p:pic>
        <p:nvPicPr>
          <p:cNvPr id="12" name="Picture 2" descr="http://www.euroc-project.eu/fileadmin/imgEuroc/eurocConsortiumLogos/ethLogo.png">
            <a:extLst>
              <a:ext uri="{FF2B5EF4-FFF2-40B4-BE49-F238E27FC236}">
                <a16:creationId xmlns:a16="http://schemas.microsoft.com/office/drawing/2014/main" id="{8CF7D528-60B9-7C4D-8128-F52BA3A7A4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96" y="6030665"/>
            <a:ext cx="2397512" cy="49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4EC1F6D-190B-B448-B175-2B9886767C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489" y="5887318"/>
            <a:ext cx="2640412" cy="607663"/>
          </a:xfrm>
          <a:prstGeom prst="rect">
            <a:avLst/>
          </a:prstGeo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0C2DCD12-E0A7-964E-8C01-30F57AE18A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0667"/>
            <a:ext cx="9144000" cy="2619375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latin typeface="Segoe UI Symbol" panose="020B0502040204020203" pitchFamily="34" charset="0"/>
                <a:ea typeface="Segoe UI Symbol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2839979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ED2D3B90-BDF0-9E4D-963A-CE3F0519D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132335"/>
            <a:ext cx="8894602" cy="606084"/>
          </a:xfrm>
          <a:prstGeom prst="rect">
            <a:avLst/>
          </a:prstGeom>
        </p:spPr>
        <p:txBody>
          <a:bodyPr/>
          <a:lstStyle>
            <a:lvl1pPr>
              <a:defRPr sz="4400" b="1">
                <a:latin typeface="Candara" panose="020E0502030303020204" pitchFamily="34" charset="0"/>
                <a:ea typeface="Geneva" panose="020B0503030404040204" pitchFamily="34" charset="0"/>
                <a:cs typeface="Futura Medium" panose="020B0602020204020303" pitchFamily="34" charset="-79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EB6F8F-19D9-7A4A-967C-A1B0DB2356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1pPr>
            <a:lvl2pPr marL="685766" indent="-228589">
              <a:buFont typeface="Cambria" panose="02040503050406030204" pitchFamily="18" charset="0"/>
              <a:buChar char="-"/>
              <a:defRPr sz="24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2pPr>
            <a:lvl3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3pPr>
            <a:lvl4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4pPr>
            <a:lvl5pPr>
              <a:defRPr sz="2000">
                <a:latin typeface="Candara" panose="020E0502030303020204" pitchFamily="34" charset="0"/>
                <a:ea typeface="Geneva" panose="020B0503030404040204" pitchFamily="34" charset="0"/>
                <a:cs typeface="Beirut" pitchFamily="2" charset="-78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B30CEA-A32F-0B4F-94FF-2F238104D6CE}"/>
              </a:ext>
            </a:extLst>
          </p:cNvPr>
          <p:cNvSpPr txBox="1">
            <a:spLocks/>
          </p:cNvSpPr>
          <p:nvPr userDrawn="1"/>
        </p:nvSpPr>
        <p:spPr>
          <a:xfrm>
            <a:off x="7977054" y="647648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kern="1200">
                <a:solidFill>
                  <a:schemeClr val="tx1">
                    <a:tint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D2B188-1D62-4FCA-8363-938AD4629BBB}" type="slidenum">
              <a:rPr lang="en-US" sz="2000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‹#›</a:t>
            </a:fld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5" name="Picture 14" descr="safari.png">
            <a:extLst>
              <a:ext uri="{FF2B5EF4-FFF2-40B4-BE49-F238E27FC236}">
                <a16:creationId xmlns:a16="http://schemas.microsoft.com/office/drawing/2014/main" id="{DCA7EB8C-F307-874D-B152-028FC5CC7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9560" y="6525283"/>
            <a:ext cx="1080120" cy="312523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CD1133-1492-4A44-93C1-B89EF4FD41F6}"/>
              </a:ext>
            </a:extLst>
          </p:cNvPr>
          <p:cNvCxnSpPr>
            <a:cxnSpLocks/>
          </p:cNvCxnSpPr>
          <p:nvPr userDrawn="1"/>
        </p:nvCxnSpPr>
        <p:spPr>
          <a:xfrm>
            <a:off x="117027" y="831499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E97BD3-6BDD-8949-ACFE-8F75374CA53C}"/>
              </a:ext>
            </a:extLst>
          </p:cNvPr>
          <p:cNvCxnSpPr>
            <a:cxnSpLocks/>
          </p:cNvCxnSpPr>
          <p:nvPr userDrawn="1"/>
        </p:nvCxnSpPr>
        <p:spPr>
          <a:xfrm>
            <a:off x="117027" y="6482153"/>
            <a:ext cx="8894601" cy="0"/>
          </a:xfrm>
          <a:prstGeom prst="line">
            <a:avLst/>
          </a:prstGeom>
          <a:ln w="28575">
            <a:solidFill>
              <a:srgbClr val="ED7D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37161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2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>
                <a:latin typeface="Candara" panose="020E0502030303020204" pitchFamily="34" charset="0"/>
              </a:defRPr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latin typeface="Candara" panose="020E0502030303020204" pitchFamily="34" charset="0"/>
              </a:defRPr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821271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24744"/>
            <a:ext cx="7924800" cy="2232248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04592"/>
            <a:ext cx="7848600" cy="1248544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733867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393098"/>
      </p:ext>
    </p:extLst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895133"/>
      </p:ext>
    </p:extLst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908720"/>
            <a:ext cx="4229100" cy="54726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734038"/>
      </p:ext>
    </p:extLst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677505"/>
      </p:ext>
    </p:extLst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596123"/>
      </p:ext>
    </p:extLst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653137"/>
      </p:ext>
    </p:extLst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723227"/>
      </p:ext>
    </p:extLst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3339693"/>
      </p:ext>
    </p:extLst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65077"/>
      </p:ext>
    </p:extLst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8297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931242B1-5C22-D74C-8153-C451E2E85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7 h 1000"/>
              <a:gd name="T2" fmla="*/ 0 w 1000"/>
              <a:gd name="T3" fmla="*/ 0 h 1000"/>
              <a:gd name="T4" fmla="*/ 2147483647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9CD18DA6-800A-1E40-810E-EFC079351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A013CFB9-DB95-3348-8211-5CA9DA08181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0F27E14-83B5-A343-B8AF-1217702F7D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3027AB4-73F6-2E46-80B9-116D8E27A3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3272B45-1FE8-9F43-9941-53642C19BB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9343B0D9-23FD-7444-A21A-94A65ADA3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5866431"/>
      </p:ext>
    </p:extLst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AEA7A11-5E85-2F4B-B6E4-F68F10769A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6258F1-02CE-224E-800F-A27BF996157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D1901-9C11-6043-9FD4-59AF4C56F6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9548350"/>
      </p:ext>
    </p:extLst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81DAFB5C-764F-FE44-8B5B-AEB3303387A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DE28213B-452F-F74C-9F6F-E52DAB3DE3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053E1B-5976-A646-AC17-C93A6D7B9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9443347"/>
      </p:ext>
    </p:extLst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D3D9774-33F9-9F4D-8679-2CA267EFA58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D1BAE214-20B0-0549-BCF3-C6F5F33A81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5C779-A31C-6543-8025-DCFEDD77CAE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000114"/>
      </p:ext>
    </p:extLst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4F3CE8E7-7FD4-3041-AC1C-B13EE7CBEE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3C4431ED-B35E-DC40-8952-D74965B0564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1424A-D3FA-EB48-9FE7-4A4DD36B68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6309856"/>
      </p:ext>
    </p:extLst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BAD8E24F-3339-0A4F-91CA-ECD0AB80E18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F38629E8-0576-E545-86DD-D5669EFD212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0D7F09-7D05-A447-B61A-A3DC3E90B7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415827"/>
      </p:ext>
    </p:extLst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88CFEED4-D0EE-304D-8B37-02BF83C4EFE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7AE652E2-7FB1-E342-A1D5-1F2061CABAB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E8D0C-537B-354D-A520-22B8954C74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0990774"/>
      </p:ext>
    </p:extLst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ACAB7526-1410-024E-B098-5315734877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F641A84-FE51-6C49-91A9-A1C6A2FEBA0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ADB36-3AC5-D44D-B367-7F26E9F05F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6655452"/>
      </p:ext>
    </p:extLst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A0F1EC2-A374-784B-B2D0-C858EB5B45F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1E979C7-E4B0-1E47-907E-39CF90AE42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51DB8-0A99-D94D-80C8-556C717D2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2519486"/>
      </p:ext>
    </p:extLst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6EC428B-3C4C-0F49-8AB4-16AAE02FD58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522FFCFF-694B-B741-8701-CE2D3BFA7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F654B8-CBAB-E64B-BAF4-D4191271A0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638345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6E8AA7F4-205E-8C40-AF2E-410A1A49B64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C77CEF2A-16FC-1B4F-B6C4-DD4D8A99AB7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81D05E-1E6A-3343-9438-E64EE94B2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920747"/>
      </p:ext>
    </p:extLst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3C3DAB7-1310-B545-BB26-6F5CE370D25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98B2604-8CC9-E944-B3A6-5AEBCC48085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A3A2E3-EA89-6F4F-A6D6-7CADB64D53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685046"/>
      </p:ext>
    </p:extLst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Horizont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7592093" cy="762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7896225" cy="24479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404565" y="3886201"/>
            <a:ext cx="7896225" cy="2452382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89410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2D3011-6F1F-634A-81F7-D05ACAF2C2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D06CBB-D180-CD46-A637-D05078450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9DDC54-3045-4446-A3FB-A052DE0CA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1981200" cy="476250"/>
          </a:xfrm>
        </p:spPr>
        <p:txBody>
          <a:bodyPr/>
          <a:lstStyle>
            <a:lvl1pPr>
              <a:defRPr/>
            </a:lvl1pPr>
          </a:lstStyle>
          <a:p>
            <a:fld id="{AC8E94F7-104A-624E-A079-A0C585F320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5522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7.xml"/><Relationship Id="rId13" Type="http://schemas.openxmlformats.org/officeDocument/2006/relationships/slideLayout" Target="../slideLayouts/slideLayout152.xml"/><Relationship Id="rId3" Type="http://schemas.openxmlformats.org/officeDocument/2006/relationships/slideLayout" Target="../slideLayouts/slideLayout142.xml"/><Relationship Id="rId7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51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50.xml"/><Relationship Id="rId5" Type="http://schemas.openxmlformats.org/officeDocument/2006/relationships/slideLayout" Target="../slideLayouts/slideLayout144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49.xml"/><Relationship Id="rId4" Type="http://schemas.openxmlformats.org/officeDocument/2006/relationships/slideLayout" Target="../slideLayouts/slideLayout143.xml"/><Relationship Id="rId9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5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883CA-0B62-DB46-9CBE-B5DC6D4673F1}" type="datetimeFigureOut">
              <a:rPr lang="en-US" smtClean="0"/>
              <a:t>12/9/22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9D53D-D438-2342-97DF-4908BDD5F9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423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2" r:id="rId1"/>
    <p:sldLayoutId id="2147485633" r:id="rId2"/>
    <p:sldLayoutId id="2147485661" r:id="rId3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861060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r>
              <a:rPr lang="en-US" altLang="en-US"/>
              <a:t>Juan Gómez Luna Peking University. Beijing, September 7, 2015 </a:t>
            </a: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76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0AC9020A-D492-D64F-B5D8-C9601780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36DAF701-8EF2-B34A-9E85-188203F929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ED44BB-0781-B444-90A4-103F3CA3BB47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Garamond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5AF72E21-8C3D-E443-B6C4-73EBA94CE1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000000"/>
                </a:solidFill>
                <a:latin typeface="Garamond" panose="02020404030301010803" pitchFamily="18" charset="0"/>
                <a:cs typeface="Arial" panose="020B0604020202020204" pitchFamily="34" charset="0"/>
              </a:defRPr>
            </a:lvl1pPr>
          </a:lstStyle>
          <a:p>
            <a:fld id="{0EE16E2F-C2F1-B84A-A31A-9EB8B530A5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30C05B7F-F23A-FA47-A0A4-A3F51F6FF57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A7E00E6C-350A-544F-9C24-3502C1117B1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246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47" r:id="rId1"/>
    <p:sldLayoutId id="2147485648" r:id="rId2"/>
    <p:sldLayoutId id="2147485649" r:id="rId3"/>
    <p:sldLayoutId id="2147485650" r:id="rId4"/>
    <p:sldLayoutId id="2147485651" r:id="rId5"/>
    <p:sldLayoutId id="2147485652" r:id="rId6"/>
    <p:sldLayoutId id="2147485653" r:id="rId7"/>
    <p:sldLayoutId id="2147485654" r:id="rId8"/>
    <p:sldLayoutId id="2147485655" r:id="rId9"/>
    <p:sldLayoutId id="2147485656" r:id="rId10"/>
    <p:sldLayoutId id="2147485657" r:id="rId11"/>
    <p:sldLayoutId id="2147485658" r:id="rId12"/>
    <p:sldLayoutId id="2147485659" r:id="rId13"/>
    <p:sldLayoutId id="2147485660" r:id="rId14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12/9/22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5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prim-benchmarks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7.xml"/><Relationship Id="rId4" Type="http://schemas.openxmlformats.org/officeDocument/2006/relationships/chart" Target="../charts/char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CMU-SAFARI/prim-benchmarks" TargetMode="External"/><Relationship Id="rId1" Type="http://schemas.openxmlformats.org/officeDocument/2006/relationships/slideLayout" Target="../slideLayouts/slideLayout12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2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2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5.03814.pdf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26.png"/><Relationship Id="rId4" Type="http://schemas.openxmlformats.org/officeDocument/2006/relationships/hyperlink" Target="https://github.com/CMU-SAFARI/prim-benchmarks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5.03814.pdf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27.png"/><Relationship Id="rId4" Type="http://schemas.openxmlformats.org/officeDocument/2006/relationships/hyperlink" Target="https://github.com/CMU-SAFARI/prim-benchmarks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7.xml"/><Relationship Id="rId5" Type="http://schemas.openxmlformats.org/officeDocument/2006/relationships/hyperlink" Target="https://github.com/CMU-SAFARI/prim-benchmarks" TargetMode="External"/><Relationship Id="rId4" Type="http://schemas.openxmlformats.org/officeDocument/2006/relationships/hyperlink" Target="https://arxiv.org/pdf/2105.03814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2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prim-benchmarks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2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dk.upmem.com/2021.3.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sdk.upmem.com/2021.1.1/index.html" TargetMode="External"/><Relationship Id="rId1" Type="http://schemas.openxmlformats.org/officeDocument/2006/relationships/slideLayout" Target="../slideLayouts/slideLayout1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7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13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2296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000" dirty="0"/>
              <a:t>Benchmarking and Workload Suitability</a:t>
            </a:r>
            <a:br>
              <a:rPr lang="en-US" sz="4000" dirty="0"/>
            </a:br>
            <a:r>
              <a:rPr lang="en-US" sz="4000" dirty="0"/>
              <a:t>on a Real-World PIM Architecture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CB5DB3-BD5A-0045-8E47-5DB803925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20" y="2771012"/>
            <a:ext cx="8150400" cy="30584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8122D79-42A3-FC43-BC78-FDE96C929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Parallel Reduction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70E86-0F97-1841-9981-19CA4BA2E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</a:t>
            </a:r>
            <a:r>
              <a:rPr lang="en-US" dirty="0" err="1"/>
              <a:t>tasklet</a:t>
            </a:r>
            <a:r>
              <a:rPr lang="en-US" dirty="0"/>
              <a:t> computes a local sum</a:t>
            </a:r>
            <a:endParaRPr lang="en-US" dirty="0">
              <a:latin typeface="Courier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456374-CE0A-3A44-B692-09239593EA62}"/>
              </a:ext>
            </a:extLst>
          </p:cNvPr>
          <p:cNvSpPr/>
          <p:nvPr/>
        </p:nvSpPr>
        <p:spPr>
          <a:xfrm>
            <a:off x="497394" y="2673463"/>
            <a:ext cx="8149213" cy="74297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7D975D-88DD-DA4A-8722-B5A126123316}"/>
              </a:ext>
            </a:extLst>
          </p:cNvPr>
          <p:cNvSpPr/>
          <p:nvPr/>
        </p:nvSpPr>
        <p:spPr>
          <a:xfrm>
            <a:off x="525589" y="2723348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06B83B-B7CC-7244-A157-F259E80A9276}"/>
              </a:ext>
            </a:extLst>
          </p:cNvPr>
          <p:cNvSpPr/>
          <p:nvPr/>
        </p:nvSpPr>
        <p:spPr>
          <a:xfrm>
            <a:off x="2599668" y="2723348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D4F3BBA-B21A-574F-9F70-33F3B7148787}"/>
              </a:ext>
            </a:extLst>
          </p:cNvPr>
          <p:cNvSpPr/>
          <p:nvPr/>
        </p:nvSpPr>
        <p:spPr>
          <a:xfrm>
            <a:off x="4555884" y="2726574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5B3776-A2F3-2E4D-BFA9-7C46D132BFB4}"/>
              </a:ext>
            </a:extLst>
          </p:cNvPr>
          <p:cNvSpPr/>
          <p:nvPr/>
        </p:nvSpPr>
        <p:spPr>
          <a:xfrm>
            <a:off x="6629963" y="2726574"/>
            <a:ext cx="2016644" cy="642850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2259833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143000"/>
            <a:ext cx="8428037" cy="22098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Benchmark Selection </a:t>
            </a:r>
            <a:br>
              <a:rPr lang="en-US" altLang="en-US" b="1" dirty="0">
                <a:ea typeface="ＭＳ Ｐゴシック" panose="020B0600070205080204" pitchFamily="34" charset="-128"/>
              </a:rPr>
            </a:br>
            <a:r>
              <a:rPr lang="en-US" altLang="en-US" b="1" dirty="0">
                <a:ea typeface="ＭＳ Ｐゴシック" panose="020B0600070205080204" pitchFamily="34" charset="-128"/>
              </a:rPr>
              <a:t>and Diversity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20851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7D8184-6769-2A4E-B4D0-B4EA4A0F2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779046" cy="5293805"/>
          </a:xfrm>
        </p:spPr>
        <p:txBody>
          <a:bodyPr>
            <a:normAutofit/>
          </a:bodyPr>
          <a:lstStyle/>
          <a:p>
            <a:r>
              <a:rPr lang="en-US" dirty="0"/>
              <a:t>Goal</a:t>
            </a:r>
          </a:p>
          <a:p>
            <a:pPr lvl="1"/>
            <a:r>
              <a:rPr lang="en-US" dirty="0"/>
              <a:t>A </a:t>
            </a:r>
            <a:r>
              <a:rPr lang="en-US" dirty="0">
                <a:solidFill>
                  <a:srgbClr val="0070C0"/>
                </a:solidFill>
              </a:rPr>
              <a:t>common set of workloads</a:t>
            </a:r>
            <a:r>
              <a:rPr lang="en-US" dirty="0"/>
              <a:t> that can be used to </a:t>
            </a:r>
          </a:p>
          <a:p>
            <a:pPr lvl="2"/>
            <a:r>
              <a:rPr lang="en-US" dirty="0"/>
              <a:t>evaluate the UPMEM PIM architecture,</a:t>
            </a:r>
          </a:p>
          <a:p>
            <a:pPr lvl="2"/>
            <a:r>
              <a:rPr lang="en-US" dirty="0"/>
              <a:t>compare software improvements and compilers,</a:t>
            </a:r>
          </a:p>
          <a:p>
            <a:pPr lvl="2"/>
            <a:r>
              <a:rPr lang="en-US" dirty="0"/>
              <a:t>compare future PIM architectures and hardware</a:t>
            </a:r>
          </a:p>
          <a:p>
            <a:endParaRPr lang="en-US" dirty="0"/>
          </a:p>
          <a:p>
            <a:r>
              <a:rPr lang="en-US" dirty="0"/>
              <a:t>Two key selection criteria:</a:t>
            </a:r>
          </a:p>
          <a:p>
            <a:pPr lvl="1"/>
            <a:r>
              <a:rPr lang="en-US" dirty="0"/>
              <a:t>Selected workloads from </a:t>
            </a:r>
            <a:r>
              <a:rPr lang="en-US" dirty="0">
                <a:solidFill>
                  <a:srgbClr val="00B050"/>
                </a:solidFill>
              </a:rPr>
              <a:t>different application domains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Memory-bound workloads </a:t>
            </a:r>
            <a:r>
              <a:rPr lang="en-US" dirty="0"/>
              <a:t>on processor-centric architectures</a:t>
            </a:r>
          </a:p>
          <a:p>
            <a:pPr lvl="1"/>
            <a:endParaRPr lang="en-US" dirty="0"/>
          </a:p>
          <a:p>
            <a:r>
              <a:rPr lang="en-US" dirty="0"/>
              <a:t>14 different workloads, 16 different benchmarks*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423A56-4D1B-DD40-99B2-114152D0331D}"/>
              </a:ext>
            </a:extLst>
          </p:cNvPr>
          <p:cNvSpPr txBox="1"/>
          <p:nvPr/>
        </p:nvSpPr>
        <p:spPr>
          <a:xfrm>
            <a:off x="2852619" y="6545765"/>
            <a:ext cx="4071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*There are two versions for two of the workloads (HST, SCAN).</a:t>
            </a:r>
          </a:p>
        </p:txBody>
      </p:sp>
    </p:spTree>
    <p:extLst>
      <p:ext uri="{BB962C8B-B14F-4D97-AF65-F5344CB8AC3E}">
        <p14:creationId xmlns:p14="http://schemas.microsoft.com/office/powerpoint/2010/main" val="231857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Benchmarks: Application Domains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D42219D4-777D-6E42-9BED-8AB0204C0E4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68275" y="936626"/>
          <a:ext cx="8894763" cy="543151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964921">
                  <a:extLst>
                    <a:ext uri="{9D8B030D-6E8A-4147-A177-3AD203B41FA5}">
                      <a16:colId xmlns:a16="http://schemas.microsoft.com/office/drawing/2014/main" val="1839206127"/>
                    </a:ext>
                  </a:extLst>
                </a:gridCol>
                <a:gridCol w="4165675">
                  <a:extLst>
                    <a:ext uri="{9D8B030D-6E8A-4147-A177-3AD203B41FA5}">
                      <a16:colId xmlns:a16="http://schemas.microsoft.com/office/drawing/2014/main" val="3573282612"/>
                    </a:ext>
                  </a:extLst>
                </a:gridCol>
                <a:gridCol w="1764167">
                  <a:extLst>
                    <a:ext uri="{9D8B030D-6E8A-4147-A177-3AD203B41FA5}">
                      <a16:colId xmlns:a16="http://schemas.microsoft.com/office/drawing/2014/main" val="362133022"/>
                    </a:ext>
                  </a:extLst>
                </a:gridCol>
              </a:tblGrid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Domain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Benchmark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Short name</a:t>
                      </a:r>
                      <a:endParaRPr lang="en-US" sz="1400" dirty="0">
                        <a:solidFill>
                          <a:schemeClr val="bg1"/>
                        </a:solidFill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804337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Dense linear algebra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Vector Addition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190206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Matrix-Vector Multiply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GEMV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5124206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Sparse linear algebra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Sparse Matrix-Vector Multiply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>
                          <a:latin typeface="Candara" panose="020E0502030303020204" pitchFamily="34" charset="0"/>
                        </a:rPr>
                        <a:t>SpMV</a:t>
                      </a:r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201907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Databases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Select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34675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Unique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UNI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8232571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Data analytics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Binary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451127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Time Series Analysis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08381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Graph processing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Breadth-First Search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BFS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081438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Neural networks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Multilayer Perceptron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MLP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4520618"/>
                  </a:ext>
                </a:extLst>
              </a:tr>
              <a:tr h="319501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Bioinformatics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Needleman-Wunsch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205944"/>
                  </a:ext>
                </a:extLst>
              </a:tr>
              <a:tr h="319501">
                <a:tc rowSpan="2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processing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histogram (short)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HST-S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93920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Image histogram (large)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HST-L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467408"/>
                  </a:ext>
                </a:extLst>
              </a:tr>
              <a:tr h="319501">
                <a:tc rowSpan="4"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Parallel primitives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Reduction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272034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Prefix sum (scan-scan-add)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SCAN-SSA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235633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Prefix sum (reduce-scan-scan)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SCAN-RSS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245761"/>
                  </a:ext>
                </a:extLst>
              </a:tr>
              <a:tr h="319501">
                <a:tc vMerge="1">
                  <a:txBody>
                    <a:bodyPr/>
                    <a:lstStyle/>
                    <a:p>
                      <a:endParaRPr lang="en-US" sz="1400" dirty="0">
                        <a:latin typeface="Candara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Matrix transposition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andara" panose="020E0502030303020204" pitchFamily="34" charset="0"/>
                        </a:rPr>
                        <a:t>TRNS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46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404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83F1047-015F-EB4A-87A9-CA3BA6F28135}"/>
              </a:ext>
            </a:extLst>
          </p:cNvPr>
          <p:cNvGrpSpPr/>
          <p:nvPr/>
        </p:nvGrpSpPr>
        <p:grpSpPr>
          <a:xfrm>
            <a:off x="1605868" y="1936544"/>
            <a:ext cx="4032607" cy="2420014"/>
            <a:chOff x="1077871" y="272386"/>
            <a:chExt cx="3303777" cy="1970638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3B38D0-DBB4-3E4D-88F0-E62285E416CC}"/>
                </a:ext>
              </a:extLst>
            </p:cNvPr>
            <p:cNvSpPr/>
            <p:nvPr/>
          </p:nvSpPr>
          <p:spPr>
            <a:xfrm>
              <a:off x="2565902" y="278736"/>
              <a:ext cx="1815746" cy="19642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600"/>
            </a:p>
          </p:txBody>
        </p:sp>
        <p:sp>
          <p:nvSpPr>
            <p:cNvPr id="13" name="Triangle 12">
              <a:extLst>
                <a:ext uri="{FF2B5EF4-FFF2-40B4-BE49-F238E27FC236}">
                  <a16:creationId xmlns:a16="http://schemas.microsoft.com/office/drawing/2014/main" id="{D4EF3E92-F297-0346-B557-F78C8A1FBE01}"/>
                </a:ext>
              </a:extLst>
            </p:cNvPr>
            <p:cNvSpPr/>
            <p:nvPr/>
          </p:nvSpPr>
          <p:spPr>
            <a:xfrm>
              <a:off x="1077871" y="272386"/>
              <a:ext cx="2796130" cy="853732"/>
            </a:xfrm>
            <a:prstGeom prst="triangle">
              <a:avLst>
                <a:gd name="adj" fmla="val 532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60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C98E2FB-C354-CB45-A1A3-FA799E597BA1}"/>
                </a:ext>
              </a:extLst>
            </p:cNvPr>
            <p:cNvSpPr/>
            <p:nvPr/>
          </p:nvSpPr>
          <p:spPr>
            <a:xfrm>
              <a:off x="1093771" y="1126118"/>
              <a:ext cx="1484833" cy="1116906"/>
            </a:xfrm>
            <a:prstGeom prst="rect">
              <a:avLst/>
            </a:prstGeom>
            <a:grpFill/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US" sz="1600"/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6635C7-EB81-FB47-8C79-C67F8E69B45F}"/>
              </a:ext>
            </a:extLst>
          </p:cNvPr>
          <p:cNvCxnSpPr/>
          <p:nvPr/>
        </p:nvCxnSpPr>
        <p:spPr>
          <a:xfrm flipV="1">
            <a:off x="1625277" y="1928763"/>
            <a:ext cx="4019291" cy="234220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5DA3F4-600C-BC45-BE3A-E9C292B6F12C}"/>
              </a:ext>
            </a:extLst>
          </p:cNvPr>
          <p:cNvCxnSpPr/>
          <p:nvPr/>
        </p:nvCxnSpPr>
        <p:spPr>
          <a:xfrm>
            <a:off x="3397497" y="1928762"/>
            <a:ext cx="481146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485349-9D21-B349-849C-EE276940B779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1615117" y="1928777"/>
            <a:ext cx="1785740" cy="1042684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BEF336D-2DEB-D946-9D15-EC31EF403461}"/>
              </a:ext>
            </a:extLst>
          </p:cNvPr>
          <p:cNvGraphicFramePr>
            <a:graphicFrameLocks/>
          </p:cNvGraphicFramePr>
          <p:nvPr/>
        </p:nvGraphicFramePr>
        <p:xfrm>
          <a:off x="527997" y="1664158"/>
          <a:ext cx="7920000" cy="3529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2">
            <a:extLst>
              <a:ext uri="{FF2B5EF4-FFF2-40B4-BE49-F238E27FC236}">
                <a16:creationId xmlns:a16="http://schemas.microsoft.com/office/drawing/2014/main" id="{A4FCD16C-1481-B44C-93F3-54AB19B579EB}"/>
              </a:ext>
            </a:extLst>
          </p:cNvPr>
          <p:cNvSpPr txBox="1"/>
          <p:nvPr/>
        </p:nvSpPr>
        <p:spPr>
          <a:xfrm>
            <a:off x="6044877" y="1877518"/>
            <a:ext cx="2571125" cy="28018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Peak compute</a:t>
            </a:r>
            <a:r>
              <a:rPr lang="en-US" sz="1400" baseline="0"/>
              <a:t> performance</a:t>
            </a:r>
            <a:endParaRPr lang="en-US" sz="1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5504B2-5B42-7E4D-AA84-E802F73D7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Roofline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708F1-8C29-7644-B831-B18AA4778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Intel Advisor on an Intel Xeon E3-1225 v6 CPU</a:t>
            </a: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6EC04833-5240-1B4B-9210-533FDFA03F78}"/>
              </a:ext>
            </a:extLst>
          </p:cNvPr>
          <p:cNvSpPr txBox="1"/>
          <p:nvPr/>
        </p:nvSpPr>
        <p:spPr>
          <a:xfrm rot="19781696">
            <a:off x="1564317" y="3810845"/>
            <a:ext cx="671457" cy="32409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DRAM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E89CC645-8B9D-8544-9599-F406B8042131}"/>
              </a:ext>
            </a:extLst>
          </p:cNvPr>
          <p:cNvSpPr txBox="1"/>
          <p:nvPr/>
        </p:nvSpPr>
        <p:spPr>
          <a:xfrm rot="19781696">
            <a:off x="1581862" y="2589041"/>
            <a:ext cx="384912" cy="313072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L3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A1BBE4C-4E9E-C849-AA62-8AEFC3EF8D9B}"/>
              </a:ext>
            </a:extLst>
          </p:cNvPr>
          <p:cNvSpPr/>
          <p:nvPr/>
        </p:nvSpPr>
        <p:spPr>
          <a:xfrm>
            <a:off x="178200" y="5374639"/>
            <a:ext cx="8787600" cy="71601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All workloads fall in the </a:t>
            </a:r>
            <a:r>
              <a:rPr lang="en-US" sz="2400" dirty="0">
                <a:solidFill>
                  <a:srgbClr val="0070C0"/>
                </a:solidFill>
                <a:latin typeface="Candara" panose="020E0502030303020204" pitchFamily="34" charset="0"/>
                <a:cs typeface="Calibri" panose="020F0502020204030204" pitchFamily="34" charset="0"/>
              </a:rPr>
              <a:t>memory-bound area of the Roofline</a:t>
            </a:r>
          </a:p>
        </p:txBody>
      </p:sp>
    </p:spTree>
    <p:extLst>
      <p:ext uri="{BB962C8B-B14F-4D97-AF65-F5344CB8AC3E}">
        <p14:creationId xmlns:p14="http://schemas.microsoft.com/office/powerpoint/2010/main" val="328266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Chart bld="category"/>
        </p:bldSub>
      </p:bldGraphic>
      <p:bldP spid="9" grpId="0"/>
      <p:bldP spid="3" grpId="0" build="p"/>
      <p:bldP spid="10" grpId="0"/>
      <p:bldP spid="11" grpId="0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F2D2EF-06EC-2A49-9BCD-BE2A25057D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15206"/>
            <a:ext cx="9144000" cy="28025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Benchmarks: Diversity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7D8184-6769-2A4E-B4D0-B4EA4A0F2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</p:spPr>
        <p:txBody>
          <a:bodyPr>
            <a:normAutofit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 are diverse: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Memory access patterns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Operations and datatypes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Communication/synchronization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3AEED7-AC85-8348-864C-5532EAC19F1E}"/>
              </a:ext>
            </a:extLst>
          </p:cNvPr>
          <p:cNvSpPr/>
          <p:nvPr/>
        </p:nvSpPr>
        <p:spPr>
          <a:xfrm>
            <a:off x="3614569" y="2949535"/>
            <a:ext cx="1812550" cy="2736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84D38C-CA0F-EE44-8D92-DCD5DB03D5F6}"/>
              </a:ext>
            </a:extLst>
          </p:cNvPr>
          <p:cNvSpPr/>
          <p:nvPr/>
        </p:nvSpPr>
        <p:spPr>
          <a:xfrm>
            <a:off x="5466080" y="2949535"/>
            <a:ext cx="1645920" cy="2736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4209F-B4E6-6040-8CD1-71212F5A3AEF}"/>
              </a:ext>
            </a:extLst>
          </p:cNvPr>
          <p:cNvSpPr/>
          <p:nvPr/>
        </p:nvSpPr>
        <p:spPr>
          <a:xfrm>
            <a:off x="7150960" y="2949535"/>
            <a:ext cx="1951613" cy="273600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88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33C2FC0-9526-DB4F-BAC7-317C6444D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/>
              <a:t>PrIM</a:t>
            </a:r>
            <a:r>
              <a:rPr lang="en-US" sz="3200" dirty="0"/>
              <a:t> Benchmarks: Inter-DPU Communication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11669C-9E86-3244-B921-6FFAF9B7B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16707"/>
            <a:ext cx="9144000" cy="280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45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0 -0.290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7D8184-6769-2A4E-B4D0-B4EA4A0F2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Inter-DPU communication</a:t>
            </a:r>
          </a:p>
          <a:p>
            <a:pPr lvl="1"/>
            <a:r>
              <a:rPr lang="en-US" dirty="0">
                <a:solidFill>
                  <a:srgbClr val="00B050"/>
                </a:solidFill>
              </a:rPr>
              <a:t>Result merging:</a:t>
            </a:r>
          </a:p>
          <a:p>
            <a:pPr lvl="2"/>
            <a:r>
              <a:rPr lang="en-US" dirty="0"/>
              <a:t>SEL, UNI, HST-S, HST-L, RED</a:t>
            </a:r>
          </a:p>
          <a:p>
            <a:pPr lvl="2"/>
            <a:r>
              <a:rPr lang="en-US" dirty="0"/>
              <a:t>Only DPU-CPU transfers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Redistribution of intermediate results:</a:t>
            </a:r>
          </a:p>
          <a:p>
            <a:pPr lvl="2"/>
            <a:r>
              <a:rPr lang="en-US" dirty="0"/>
              <a:t>BFS, MLP, NW, SCAN-SSA, SCAN-RSS</a:t>
            </a:r>
          </a:p>
          <a:p>
            <a:pPr lvl="2"/>
            <a:r>
              <a:rPr lang="en-US" dirty="0"/>
              <a:t>DPU-CPU and CPU-DPU transfers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11669C-9E86-3244-B921-6FFAF9B7B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1202"/>
            <a:ext cx="9144000" cy="28025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F1322C-BB72-CE42-B0AA-57E42394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/>
              <a:t>PrIM</a:t>
            </a:r>
            <a:r>
              <a:rPr lang="en-US" sz="3200" dirty="0"/>
              <a:t> Benchmarks: Inter-DPU Communication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0D7F56B-7396-9649-8D05-A81B33B51250}"/>
              </a:ext>
            </a:extLst>
          </p:cNvPr>
          <p:cNvSpPr/>
          <p:nvPr/>
        </p:nvSpPr>
        <p:spPr>
          <a:xfrm>
            <a:off x="1187532" y="1750156"/>
            <a:ext cx="7915041" cy="288297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A1C82A-FA33-6343-B7E4-EC7D29A0B163}"/>
              </a:ext>
            </a:extLst>
          </p:cNvPr>
          <p:cNvSpPr/>
          <p:nvPr/>
        </p:nvSpPr>
        <p:spPr>
          <a:xfrm>
            <a:off x="1187532" y="2815366"/>
            <a:ext cx="7915041" cy="432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5454F6F-55B4-D144-B9F3-787FA33635ED}"/>
              </a:ext>
            </a:extLst>
          </p:cNvPr>
          <p:cNvSpPr/>
          <p:nvPr/>
        </p:nvSpPr>
        <p:spPr>
          <a:xfrm>
            <a:off x="1187531" y="2342127"/>
            <a:ext cx="7915041" cy="4500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641B48E-D36F-6049-AB48-EA695DD37DBB}"/>
              </a:ext>
            </a:extLst>
          </p:cNvPr>
          <p:cNvSpPr/>
          <p:nvPr/>
        </p:nvSpPr>
        <p:spPr>
          <a:xfrm>
            <a:off x="1187532" y="3260333"/>
            <a:ext cx="7915041" cy="30196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8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Benchmark Evaluation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99618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Evaluation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6BE3A-8518-6B43-A0A3-3337F1AFC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 evaluate the </a:t>
            </a:r>
            <a:r>
              <a:rPr lang="en-US" dirty="0">
                <a:solidFill>
                  <a:srgbClr val="C00000"/>
                </a:solidFill>
              </a:rPr>
              <a:t>16 </a:t>
            </a:r>
            <a:r>
              <a:rPr lang="en-US" dirty="0" err="1">
                <a:solidFill>
                  <a:srgbClr val="C00000"/>
                </a:solidFill>
              </a:rPr>
              <a:t>PrIM</a:t>
            </a:r>
            <a:r>
              <a:rPr lang="en-US" dirty="0">
                <a:solidFill>
                  <a:srgbClr val="C00000"/>
                </a:solidFill>
              </a:rPr>
              <a:t> benchmarks on two UPMEM-based systems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2,556-DPU system</a:t>
            </a:r>
          </a:p>
          <a:p>
            <a:pPr lvl="1"/>
            <a:r>
              <a:rPr lang="en-US" dirty="0"/>
              <a:t>640-DPU system</a:t>
            </a:r>
          </a:p>
          <a:p>
            <a:r>
              <a:rPr lang="en-US" dirty="0">
                <a:solidFill>
                  <a:srgbClr val="0070C0"/>
                </a:solidFill>
              </a:rPr>
              <a:t>Strong and weak scaling experiments</a:t>
            </a:r>
            <a:r>
              <a:rPr lang="en-US" dirty="0"/>
              <a:t> on the 2,556-DPU system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1 DPU</a:t>
            </a:r>
            <a:r>
              <a:rPr lang="en-US" dirty="0"/>
              <a:t> with different numbers of </a:t>
            </a:r>
            <a:r>
              <a:rPr lang="en-US" dirty="0" err="1"/>
              <a:t>tasklets</a:t>
            </a:r>
            <a:endParaRPr lang="en-US" dirty="0"/>
          </a:p>
          <a:p>
            <a:pPr lvl="1"/>
            <a:r>
              <a:rPr lang="en-US" dirty="0">
                <a:solidFill>
                  <a:srgbClr val="7030A0"/>
                </a:solidFill>
              </a:rPr>
              <a:t>1 rank</a:t>
            </a:r>
            <a:r>
              <a:rPr lang="en-US" dirty="0"/>
              <a:t> (strong and weak)</a:t>
            </a:r>
          </a:p>
          <a:p>
            <a:pPr lvl="1"/>
            <a:r>
              <a:rPr lang="en-US" dirty="0"/>
              <a:t>Up to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32 ranks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41602B1-C5DD-0F49-B47D-31A2EF1A63C8}"/>
              </a:ext>
            </a:extLst>
          </p:cNvPr>
          <p:cNvSpPr/>
          <p:nvPr/>
        </p:nvSpPr>
        <p:spPr>
          <a:xfrm>
            <a:off x="178200" y="5145743"/>
            <a:ext cx="8787600" cy="5519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rgbClr val="C00000"/>
                </a:solidFill>
                <a:latin typeface="Candara" panose="020E0502030303020204" pitchFamily="34" charset="0"/>
              </a:rPr>
              <a:t>Strong scaling</a:t>
            </a:r>
            <a:r>
              <a:rPr lang="en-US" sz="1600" dirty="0">
                <a:solidFill>
                  <a:schemeClr val="tx1"/>
                </a:solidFill>
                <a:latin typeface="Candara" panose="020E0502030303020204" pitchFamily="34" charset="0"/>
              </a:rPr>
              <a:t> refers to how the execution time of a program solving a particular problem varies </a:t>
            </a:r>
            <a:r>
              <a:rPr lang="en-US" sz="1600" dirty="0">
                <a:solidFill>
                  <a:srgbClr val="0070C0"/>
                </a:solidFill>
                <a:latin typeface="Candara" panose="020E0502030303020204" pitchFamily="34" charset="0"/>
              </a:rPr>
              <a:t>with the number of processors for a fixed problem size</a:t>
            </a:r>
            <a:endParaRPr lang="en-US" sz="1600" dirty="0">
              <a:solidFill>
                <a:schemeClr val="tx1"/>
              </a:solidFill>
              <a:latin typeface="Candara" panose="020E0502030303020204" pitchFamily="34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5750B84-15C2-184F-A6B8-5FEBD953F55A}"/>
              </a:ext>
            </a:extLst>
          </p:cNvPr>
          <p:cNvSpPr/>
          <p:nvPr/>
        </p:nvSpPr>
        <p:spPr>
          <a:xfrm>
            <a:off x="178200" y="5779994"/>
            <a:ext cx="8787600" cy="5519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rgbClr val="C00000"/>
                </a:solidFill>
                <a:latin typeface="Candara" panose="020E0502030303020204" pitchFamily="34" charset="0"/>
              </a:rPr>
              <a:t>Weak scaling</a:t>
            </a:r>
            <a:r>
              <a:rPr lang="en-US" sz="1600" dirty="0">
                <a:solidFill>
                  <a:schemeClr val="tx1"/>
                </a:solidFill>
                <a:latin typeface="Candara" panose="020E0502030303020204" pitchFamily="34" charset="0"/>
              </a:rPr>
              <a:t> refers to how the execution time of a program solving a particular problem varies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Candara" panose="020E0502030303020204" pitchFamily="34" charset="0"/>
              </a:rPr>
              <a:t>with the number of processors </a:t>
            </a:r>
            <a:r>
              <a:rPr lang="en-US" sz="1600" dirty="0">
                <a:solidFill>
                  <a:srgbClr val="0070C0"/>
                </a:solidFill>
                <a:latin typeface="Candara" panose="020E0502030303020204" pitchFamily="34" charset="0"/>
              </a:rPr>
              <a:t>for a fixed problem size per processor</a:t>
            </a:r>
            <a:endParaRPr lang="en-US" sz="1600" dirty="0">
              <a:solidFill>
                <a:schemeClr val="tx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70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84532" y="6452797"/>
            <a:ext cx="53270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84532" y="6613279"/>
            <a:ext cx="7332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CPU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rPr>
                <a:t>(x86, ARM, RV…)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DDR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rPr>
                  <a:t>Data bus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31924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Evaluation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6BE3A-8518-6B43-A0A3-3337F1AFC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We evaluate the </a:t>
            </a:r>
            <a:r>
              <a:rPr lang="en-US" dirty="0">
                <a:solidFill>
                  <a:srgbClr val="C00000"/>
                </a:solidFill>
              </a:rPr>
              <a:t>16 </a:t>
            </a:r>
            <a:r>
              <a:rPr lang="en-US" dirty="0" err="1">
                <a:solidFill>
                  <a:srgbClr val="C00000"/>
                </a:solidFill>
              </a:rPr>
              <a:t>PrIM</a:t>
            </a:r>
            <a:r>
              <a:rPr lang="en-US" dirty="0">
                <a:solidFill>
                  <a:srgbClr val="C00000"/>
                </a:solidFill>
              </a:rPr>
              <a:t> benchmarks on two UPMEM-based systems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2,556-DPU system</a:t>
            </a:r>
          </a:p>
          <a:p>
            <a:pPr lvl="1"/>
            <a:r>
              <a:rPr lang="en-US" dirty="0"/>
              <a:t>640-DPU system</a:t>
            </a:r>
          </a:p>
          <a:p>
            <a:r>
              <a:rPr lang="en-US" dirty="0">
                <a:solidFill>
                  <a:srgbClr val="0070C0"/>
                </a:solidFill>
              </a:rPr>
              <a:t>Strong and weak scaling experiments</a:t>
            </a:r>
            <a:r>
              <a:rPr lang="en-US" dirty="0"/>
              <a:t> on the 2,556-DPU system</a:t>
            </a:r>
          </a:p>
          <a:p>
            <a:pPr lvl="1"/>
            <a:r>
              <a:rPr lang="en-US" dirty="0">
                <a:solidFill>
                  <a:srgbClr val="C00000"/>
                </a:solidFill>
              </a:rPr>
              <a:t>1 DPU</a:t>
            </a:r>
            <a:r>
              <a:rPr lang="en-US" dirty="0"/>
              <a:t> with different numbers of </a:t>
            </a:r>
            <a:r>
              <a:rPr lang="en-US" dirty="0" err="1"/>
              <a:t>tasklets</a:t>
            </a:r>
            <a:endParaRPr lang="en-US" dirty="0"/>
          </a:p>
          <a:p>
            <a:pPr lvl="1"/>
            <a:r>
              <a:rPr lang="en-US" dirty="0">
                <a:solidFill>
                  <a:srgbClr val="7030A0"/>
                </a:solidFill>
              </a:rPr>
              <a:t>1 rank</a:t>
            </a:r>
            <a:r>
              <a:rPr lang="en-US" dirty="0"/>
              <a:t> (strong and weak)</a:t>
            </a:r>
          </a:p>
          <a:p>
            <a:pPr lvl="1"/>
            <a:r>
              <a:rPr lang="en-US" dirty="0"/>
              <a:t>Up to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32 ranks</a:t>
            </a:r>
          </a:p>
          <a:p>
            <a:r>
              <a:rPr lang="en-US" dirty="0"/>
              <a:t>Comparison of both UPMEM-based PIM systems to </a:t>
            </a:r>
            <a:r>
              <a:rPr lang="en-US" dirty="0">
                <a:solidFill>
                  <a:srgbClr val="00B050"/>
                </a:solidFill>
              </a:rPr>
              <a:t>state-of-the-art CPU and GPU</a:t>
            </a:r>
          </a:p>
          <a:p>
            <a:pPr lvl="1"/>
            <a:r>
              <a:rPr lang="en-US" dirty="0"/>
              <a:t>Intel Xeon E3-1240 CPU</a:t>
            </a:r>
          </a:p>
          <a:p>
            <a:pPr lvl="1"/>
            <a:r>
              <a:rPr lang="en-US" dirty="0"/>
              <a:t>NVIDIA Titan V GPU</a:t>
            </a:r>
          </a:p>
        </p:txBody>
      </p:sp>
    </p:spTree>
    <p:extLst>
      <p:ext uri="{BB962C8B-B14F-4D97-AF65-F5344CB8AC3E}">
        <p14:creationId xmlns:p14="http://schemas.microsoft.com/office/powerpoint/2010/main" val="8069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Datasets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6BE3A-8518-6B43-A0A3-3337F1AFC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Strong and weak scaling experiments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C96CD0-76A1-8D4C-B444-E452CD68E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9508"/>
            <a:ext cx="9144000" cy="316021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4B8067D-A442-0248-BF6C-1E932AD2C19D}"/>
              </a:ext>
            </a:extLst>
          </p:cNvPr>
          <p:cNvSpPr/>
          <p:nvPr/>
        </p:nvSpPr>
        <p:spPr>
          <a:xfrm>
            <a:off x="771894" y="1635131"/>
            <a:ext cx="4824000" cy="3096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4CBB6C1-CCCE-8F4D-9651-51B6818CAB43}"/>
              </a:ext>
            </a:extLst>
          </p:cNvPr>
          <p:cNvSpPr/>
          <p:nvPr/>
        </p:nvSpPr>
        <p:spPr>
          <a:xfrm>
            <a:off x="5626917" y="1635131"/>
            <a:ext cx="2556000" cy="309600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252CB8-C0C8-F348-B5F8-30C66E187E61}"/>
              </a:ext>
            </a:extLst>
          </p:cNvPr>
          <p:cNvSpPr/>
          <p:nvPr/>
        </p:nvSpPr>
        <p:spPr>
          <a:xfrm>
            <a:off x="8218490" y="1635131"/>
            <a:ext cx="864000" cy="309600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366752C-05DF-364B-8B0C-1EB187A4B847}"/>
              </a:ext>
            </a:extLst>
          </p:cNvPr>
          <p:cNvSpPr/>
          <p:nvPr/>
        </p:nvSpPr>
        <p:spPr>
          <a:xfrm>
            <a:off x="771894" y="1995056"/>
            <a:ext cx="1656000" cy="17813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AA1D88-3DBB-C644-822F-DB030953AD1A}"/>
              </a:ext>
            </a:extLst>
          </p:cNvPr>
          <p:cNvSpPr/>
          <p:nvPr/>
        </p:nvSpPr>
        <p:spPr>
          <a:xfrm>
            <a:off x="2458917" y="1995056"/>
            <a:ext cx="1476000" cy="17813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F7DC675-FC2B-334D-964F-096177F9F2BE}"/>
              </a:ext>
            </a:extLst>
          </p:cNvPr>
          <p:cNvSpPr/>
          <p:nvPr/>
        </p:nvSpPr>
        <p:spPr>
          <a:xfrm>
            <a:off x="464214" y="5047160"/>
            <a:ext cx="8215572" cy="117163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The </a:t>
            </a:r>
            <a:r>
              <a:rPr lang="en-US" sz="2200" dirty="0" err="1">
                <a:solidFill>
                  <a:srgbClr val="FFC000"/>
                </a:solidFill>
                <a:latin typeface="Candara" panose="020E0502030303020204" pitchFamily="34" charset="0"/>
              </a:rPr>
              <a:t>PrIM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 benchmarks </a:t>
            </a:r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repository includes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all datasets and scripts used in our evaluation</a:t>
            </a:r>
          </a:p>
          <a:p>
            <a:pPr algn="ctr"/>
            <a:r>
              <a:rPr lang="en-US" dirty="0">
                <a:solidFill>
                  <a:srgbClr val="00B0F0"/>
                </a:solidFill>
                <a:latin typeface="Candara" panose="020E05020303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https://github.com/CMU-SAFARI/prim-benchmarks</a:t>
            </a:r>
            <a:endParaRPr lang="en-US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91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DPU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6BE3A-8518-6B43-A0A3-3337F1AFC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031389" cy="5293805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Strong scaling experiments on 1 DPU</a:t>
            </a:r>
          </a:p>
          <a:p>
            <a:pPr lvl="1"/>
            <a:r>
              <a:rPr lang="en-US" sz="2100" dirty="0"/>
              <a:t>We set the </a:t>
            </a:r>
            <a:r>
              <a:rPr lang="en-US" sz="2100" dirty="0">
                <a:solidFill>
                  <a:srgbClr val="C00000"/>
                </a:solidFill>
              </a:rPr>
              <a:t>number of </a:t>
            </a:r>
            <a:r>
              <a:rPr lang="en-US" sz="2100" dirty="0" err="1">
                <a:solidFill>
                  <a:srgbClr val="C00000"/>
                </a:solidFill>
              </a:rPr>
              <a:t>tasklets</a:t>
            </a:r>
            <a:r>
              <a:rPr lang="en-US" sz="2100" dirty="0">
                <a:solidFill>
                  <a:srgbClr val="C00000"/>
                </a:solidFill>
              </a:rPr>
              <a:t> to 1, 2, 4, 8, and 16</a:t>
            </a:r>
          </a:p>
          <a:p>
            <a:pPr lvl="1"/>
            <a:r>
              <a:rPr lang="en-US" sz="2100" dirty="0"/>
              <a:t>We show the breakdown of execution time:</a:t>
            </a:r>
          </a:p>
          <a:p>
            <a:pPr lvl="2"/>
            <a:r>
              <a:rPr lang="en-US" sz="1700" dirty="0">
                <a:solidFill>
                  <a:srgbClr val="00B050"/>
                </a:solidFill>
              </a:rPr>
              <a:t>DPU</a:t>
            </a:r>
            <a:r>
              <a:rPr lang="en-US" sz="1700" dirty="0"/>
              <a:t>: Execution time on the DPU</a:t>
            </a:r>
          </a:p>
          <a:p>
            <a:pPr lvl="2"/>
            <a:r>
              <a:rPr lang="en-US" sz="1700" dirty="0">
                <a:solidFill>
                  <a:srgbClr val="0070C0"/>
                </a:solidFill>
              </a:rPr>
              <a:t>Inter-DPU</a:t>
            </a:r>
            <a:r>
              <a:rPr lang="en-US" sz="1700" dirty="0"/>
              <a:t>: Time for inter-DPU communication via the host CPU</a:t>
            </a:r>
          </a:p>
          <a:p>
            <a:pPr lvl="2"/>
            <a:r>
              <a:rPr lang="en-US" sz="1700" dirty="0">
                <a:solidFill>
                  <a:schemeClr val="accent2"/>
                </a:solidFill>
              </a:rPr>
              <a:t>CPU-DPU</a:t>
            </a:r>
            <a:r>
              <a:rPr lang="en-US" sz="1700" dirty="0"/>
              <a:t>: Time for CPU to DPU transfer of input data</a:t>
            </a:r>
          </a:p>
          <a:p>
            <a:pPr lvl="2"/>
            <a:r>
              <a:rPr lang="en-US" sz="1700" dirty="0">
                <a:solidFill>
                  <a:srgbClr val="7030A0"/>
                </a:solidFill>
              </a:rPr>
              <a:t>DPU-CPU</a:t>
            </a:r>
            <a:r>
              <a:rPr lang="en-US" sz="1700" dirty="0"/>
              <a:t>: Time for DPU to CPU transfer of final results</a:t>
            </a:r>
          </a:p>
          <a:p>
            <a:pPr lvl="1"/>
            <a:r>
              <a:rPr lang="en-US" sz="2100" dirty="0">
                <a:solidFill>
                  <a:srgbClr val="C00000"/>
                </a:solidFill>
              </a:rPr>
              <a:t>Speedup over 1 </a:t>
            </a:r>
            <a:r>
              <a:rPr lang="en-US" sz="2100" dirty="0" err="1">
                <a:solidFill>
                  <a:srgbClr val="C00000"/>
                </a:solidFill>
              </a:rPr>
              <a:t>tasklet</a:t>
            </a:r>
            <a:endParaRPr lang="en-US" sz="2100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E0E7FC-2264-0C4B-B3CB-C5EDA157DC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074" y="873419"/>
            <a:ext cx="5799539" cy="558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23FF1D-8675-EE42-8D80-937527AC2441}"/>
              </a:ext>
            </a:extLst>
          </p:cNvPr>
          <p:cNvSpPr/>
          <p:nvPr/>
        </p:nvSpPr>
        <p:spPr>
          <a:xfrm>
            <a:off x="3200400" y="873419"/>
            <a:ext cx="5863213" cy="554400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AB1A6BF-AE20-C142-9394-2E76B7A28C93}"/>
              </a:ext>
            </a:extLst>
          </p:cNvPr>
          <p:cNvGraphicFramePr>
            <a:graphicFrameLocks/>
          </p:cNvGraphicFramePr>
          <p:nvPr/>
        </p:nvGraphicFramePr>
        <p:xfrm>
          <a:off x="3979436" y="1323982"/>
          <a:ext cx="29308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67762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34618 -0.0007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4" grpId="1" animBg="1"/>
      <p:bldGraphic spid="7" grpId="0" uiExpand="1">
        <p:bldSub>
          <a:bldChart bld="series"/>
        </p:bldSub>
      </p:bldGraphic>
      <p:bldGraphic spid="7" grpId="1" uiExpand="1">
        <p:bldSub>
          <a:bldChart bld="series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791C72-5527-1F49-A094-8964151FB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1" y="860719"/>
            <a:ext cx="5799539" cy="5580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DPU (II)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C8E5D-58D8-8D4D-9033-09B3F0C994B3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DB7774-A3C6-0A48-A1FF-6D96A3E32FC0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1FABE6-2A62-3A47-B478-8C5A923011A6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32ABEB-684C-6C4B-85D3-40E280F4E0E2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D2287C-AFB6-EB42-AE6F-44001B366750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BAF824-8AF2-0E41-875E-29F6B78E5EAB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EC2791-7E42-A540-960B-2932187DE7C6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29C13A-F5DC-694E-A30B-A06606C858A2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02B6C66-2481-2341-A893-121E330A28B9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C6198D8-D3D2-454A-9E1D-B90E53C30D38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68B217-45F5-D646-917F-DF9FA011E491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80CA49-C88B-8144-885C-7ED03F445022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95ED3E7-5BE2-FB42-9113-5E3E734A3C0F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BAA360E-15B8-AE4D-BF17-7081817D8FDB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96867D-02D7-154E-86ED-8FF6C8E2ECED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7B37973-BF02-F149-B2BA-A338DC79A43B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3DFEFAF6-6F42-A648-82C4-AA559762BD29}"/>
              </a:ext>
            </a:extLst>
          </p:cNvPr>
          <p:cNvSpPr/>
          <p:nvPr/>
        </p:nvSpPr>
        <p:spPr>
          <a:xfrm>
            <a:off x="6082145" y="900545"/>
            <a:ext cx="2981467" cy="1330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VA, GEMV, </a:t>
            </a:r>
            <a:r>
              <a:rPr lang="en-US" sz="1400" dirty="0" err="1">
                <a:solidFill>
                  <a:schemeClr val="tx1"/>
                </a:solidFill>
                <a:latin typeface="Candara" panose="020E0502030303020204" pitchFamily="34" charset="0"/>
              </a:rPr>
              <a:t>SpMV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SEL, UNI, TS, MLP, NW, HST-S, RED, SCAN-SSA (Scan kernel), SCAN-RSS (both kernels), and TRNS (Step 2 kernel), </a:t>
            </a:r>
            <a:r>
              <a:rPr lang="en-US" sz="1400" dirty="0">
                <a:solidFill>
                  <a:srgbClr val="0070C0"/>
                </a:solidFill>
                <a:latin typeface="Candara" panose="020E0502030303020204" pitchFamily="34" charset="0"/>
              </a:rPr>
              <a:t>the best performing number of </a:t>
            </a:r>
            <a:r>
              <a:rPr lang="en-US" sz="1400" dirty="0" err="1">
                <a:solidFill>
                  <a:srgbClr val="0070C0"/>
                </a:solidFill>
                <a:latin typeface="Candara" panose="020E0502030303020204" pitchFamily="34" charset="0"/>
              </a:rPr>
              <a:t>tasklets</a:t>
            </a:r>
            <a:r>
              <a:rPr lang="en-US" sz="1400" dirty="0">
                <a:solidFill>
                  <a:srgbClr val="0070C0"/>
                </a:solidFill>
                <a:latin typeface="Candara" panose="020E0502030303020204" pitchFamily="34" charset="0"/>
              </a:rPr>
              <a:t> is 16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860652FB-F54B-1C48-ABAE-FD147CB47971}"/>
              </a:ext>
            </a:extLst>
          </p:cNvPr>
          <p:cNvSpPr/>
          <p:nvPr/>
        </p:nvSpPr>
        <p:spPr>
          <a:xfrm>
            <a:off x="6082145" y="2304131"/>
            <a:ext cx="2981467" cy="133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rgbClr val="0070C0"/>
                </a:solidFill>
                <a:latin typeface="Candara" panose="020E0502030303020204" pitchFamily="34" charset="0"/>
              </a:rPr>
              <a:t>Speedups 1.5-2.0x as we double the number of </a:t>
            </a:r>
            <a:r>
              <a:rPr lang="en-US" sz="1400" dirty="0" err="1">
                <a:solidFill>
                  <a:srgbClr val="0070C0"/>
                </a:solidFill>
                <a:latin typeface="Candara" panose="020E0502030303020204" pitchFamily="34" charset="0"/>
              </a:rPr>
              <a:t>tasklets</a:t>
            </a:r>
            <a:r>
              <a:rPr lang="en-US" sz="1400" dirty="0">
                <a:solidFill>
                  <a:srgbClr val="0070C0"/>
                </a:solidFill>
                <a:latin typeface="Candara" panose="020E0502030303020204" pitchFamily="34" charset="0"/>
              </a:rPr>
              <a:t> from 1 to 8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.</a:t>
            </a:r>
          </a:p>
          <a:p>
            <a:r>
              <a:rPr lang="en-US" sz="1400" dirty="0">
                <a:solidFill>
                  <a:srgbClr val="C00000"/>
                </a:solidFill>
                <a:latin typeface="Candara" panose="020E0502030303020204" pitchFamily="34" charset="0"/>
              </a:rPr>
              <a:t>Speedups 1.2-1.5x from 8 to 16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since the pipeline throughput saturates at 11 </a:t>
            </a:r>
            <a:r>
              <a:rPr lang="en-US" sz="1400" dirty="0" err="1">
                <a:solidFill>
                  <a:schemeClr val="tx1"/>
                </a:solidFill>
                <a:latin typeface="Candara" panose="020E0502030303020204" pitchFamily="34" charset="0"/>
              </a:rPr>
              <a:t>tasklets</a:t>
            </a:r>
            <a:endParaRPr lang="en-US" sz="1400" dirty="0">
              <a:solidFill>
                <a:schemeClr val="tx1"/>
              </a:solidFill>
              <a:latin typeface="Candara" panose="020E0502030303020204" pitchFamily="34" charset="0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28D249C5-8F6D-4243-B239-FC7965B7C953}"/>
              </a:ext>
            </a:extLst>
          </p:cNvPr>
          <p:cNvSpPr/>
          <p:nvPr/>
        </p:nvSpPr>
        <p:spPr>
          <a:xfrm>
            <a:off x="6071506" y="3699333"/>
            <a:ext cx="2981467" cy="2720910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8" name="Round Same Side Corner Rectangle 27">
            <a:extLst>
              <a:ext uri="{FF2B5EF4-FFF2-40B4-BE49-F238E27FC236}">
                <a16:creationId xmlns:a16="http://schemas.microsoft.com/office/drawing/2014/main" id="{4B40945B-2B36-6B4C-B201-9B3AC7579F93}"/>
              </a:ext>
            </a:extLst>
          </p:cNvPr>
          <p:cNvSpPr/>
          <p:nvPr/>
        </p:nvSpPr>
        <p:spPr>
          <a:xfrm>
            <a:off x="6071506" y="3699327"/>
            <a:ext cx="2981467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DCBDE2-6C2A-3945-AC61-68CAAD589481}"/>
              </a:ext>
            </a:extLst>
          </p:cNvPr>
          <p:cNvSpPr txBox="1"/>
          <p:nvPr/>
        </p:nvSpPr>
        <p:spPr>
          <a:xfrm>
            <a:off x="6082144" y="4104237"/>
            <a:ext cx="2981467" cy="2308324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</a:rPr>
              <a:t>A number of </a:t>
            </a:r>
            <a:r>
              <a:rPr lang="en-US" b="1" dirty="0" err="1">
                <a:latin typeface="Cambria" panose="02040503050406030204" pitchFamily="18" charset="0"/>
              </a:rPr>
              <a:t>tasklets</a:t>
            </a:r>
            <a:r>
              <a:rPr lang="en-US" b="1" dirty="0">
                <a:latin typeface="Cambria" panose="02040503050406030204" pitchFamily="18" charset="0"/>
              </a:rPr>
              <a:t> greater than 11 is a good choice for most real-world workloads</a:t>
            </a:r>
            <a:r>
              <a:rPr lang="en-US" dirty="0">
                <a:latin typeface="Cambria" panose="02040503050406030204" pitchFamily="18" charset="0"/>
              </a:rPr>
              <a:t> we tested (16 kernels out of 19 kernels from 16 benchmarks), as it fully utilizes the DPU’s pipeline. </a:t>
            </a:r>
          </a:p>
        </p:txBody>
      </p:sp>
    </p:spTree>
    <p:extLst>
      <p:ext uri="{BB962C8B-B14F-4D97-AF65-F5344CB8AC3E}">
        <p14:creationId xmlns:p14="http://schemas.microsoft.com/office/powerpoint/2010/main" val="378212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791C72-5527-1F49-A094-8964151FB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1" y="860719"/>
            <a:ext cx="5799539" cy="5580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EC2791-7E42-A540-960B-2932187DE7C6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68B217-45F5-D646-917F-DF9FA011E491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96867D-02D7-154E-86ED-8FF6C8E2ECED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DE292C3-0E8D-4841-994C-D4D73D981305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C60A17F-06E5-0841-AB77-08849D0AD9AA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349BD93-DADD-2343-892D-8537350276B3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509CEB0-54D8-F648-BDFE-500E590BC1B1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CFEFE75-F127-4E43-A0E9-70A5F7C3E515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CF3531C-594B-194B-A672-E05098F68784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69B698-D27B-8849-A721-9E40944395F3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C68AEDE-772C-0C46-832B-1BE66674F2FA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B154389-D4C3-6E4E-9770-086653456C6D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E6850D-4DAF-694B-AE6D-7E7962042F51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AB2552-00BF-6F41-ADE1-B4F777BCBA75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505D4FE-3908-E549-93ED-18ABD5E76C7B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DB9763-2E42-8945-B918-EFD48023CDF2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D3F3147-1F9C-D44D-991B-DDA7D474A0D1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4059416-1B9F-5E4A-B7B9-9DB77D2627D7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AD5EC9E-1520-6E45-867C-ED5BFFBFD49D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C8E5D-58D8-8D4D-9033-09B3F0C994B3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DB7774-A3C6-0A48-A1FF-6D96A3E32FC0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1FABE6-2A62-3A47-B478-8C5A923011A6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32ABEB-684C-6C4B-85D3-40E280F4E0E2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D2287C-AFB6-EB42-AE6F-44001B366750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BAF824-8AF2-0E41-875E-29F6B78E5EAB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29C13A-F5DC-694E-A30B-A06606C858A2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02B6C66-2481-2341-A893-121E330A28B9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C6198D8-D3D2-454A-9E1D-B90E53C30D38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80CA49-C88B-8144-885C-7ED03F445022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95ED3E7-5BE2-FB42-9113-5E3E734A3C0F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BAA360E-15B8-AE4D-BF17-7081817D8FDB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7B37973-BF02-F149-B2BA-A338DC79A43B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DPU (III)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37D56F87-CE24-C544-943E-EA90D593B7C6}"/>
              </a:ext>
            </a:extLst>
          </p:cNvPr>
          <p:cNvSpPr/>
          <p:nvPr/>
        </p:nvSpPr>
        <p:spPr>
          <a:xfrm>
            <a:off x="6082145" y="900545"/>
            <a:ext cx="2981467" cy="6788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VA, GEMV, </a:t>
            </a:r>
            <a:r>
              <a:rPr lang="en-US" sz="1400" dirty="0" err="1">
                <a:solidFill>
                  <a:schemeClr val="tx1"/>
                </a:solidFill>
                <a:latin typeface="Candara" panose="020E0502030303020204" pitchFamily="34" charset="0"/>
              </a:rPr>
              <a:t>SpMV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BS, TS, MLP, HST-S </a:t>
            </a:r>
            <a:r>
              <a:rPr lang="en-US" sz="1400" dirty="0">
                <a:solidFill>
                  <a:srgbClr val="00B050"/>
                </a:solidFill>
                <a:latin typeface="Candara" panose="020E0502030303020204" pitchFamily="34" charset="0"/>
              </a:rPr>
              <a:t>do not use intra-DPU synchronization primitives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6B9AB5DB-78A8-E342-9FC3-F30C79A20284}"/>
              </a:ext>
            </a:extLst>
          </p:cNvPr>
          <p:cNvSpPr/>
          <p:nvPr/>
        </p:nvSpPr>
        <p:spPr>
          <a:xfrm>
            <a:off x="6082144" y="2390280"/>
            <a:ext cx="2981467" cy="941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BFS, HST-L, TRNS (Step 3)</a:t>
            </a:r>
            <a:r>
              <a:rPr lang="en-US" sz="1400" dirty="0">
                <a:solidFill>
                  <a:srgbClr val="C00000"/>
                </a:solidFill>
                <a:latin typeface="Candara" panose="020E0502030303020204" pitchFamily="34" charset="0"/>
              </a:rPr>
              <a:t> use mutexes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which cause contention when accessing shared data structures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86F3EB09-6015-C940-85C5-4BAE034CD2D8}"/>
              </a:ext>
            </a:extLst>
          </p:cNvPr>
          <p:cNvSpPr/>
          <p:nvPr/>
        </p:nvSpPr>
        <p:spPr>
          <a:xfrm>
            <a:off x="6071505" y="1652340"/>
            <a:ext cx="2981467" cy="6788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In SEL, UNI, NW, RED, SCAN-SSA (Scan kernel), SCAN-RSS (both kernels), </a:t>
            </a:r>
            <a:r>
              <a:rPr lang="en-US" sz="1400" dirty="0">
                <a:solidFill>
                  <a:schemeClr val="accent2"/>
                </a:solidFill>
              </a:rPr>
              <a:t>synchronization is lightweight</a:t>
            </a:r>
          </a:p>
        </p:txBody>
      </p:sp>
    </p:spTree>
    <p:extLst>
      <p:ext uri="{BB962C8B-B14F-4D97-AF65-F5344CB8AC3E}">
        <p14:creationId xmlns:p14="http://schemas.microsoft.com/office/powerpoint/2010/main" val="19632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3" grpId="0" animBg="1"/>
      <p:bldP spid="39" grpId="0" animBg="1"/>
      <p:bldP spid="40" grpId="0" animBg="1"/>
      <p:bldP spid="41" grpId="0" animBg="1"/>
      <p:bldP spid="29" grpId="0" animBg="1"/>
      <p:bldP spid="30" grpId="0" animBg="1"/>
      <p:bldP spid="35" grpId="0" animBg="1"/>
      <p:bldP spid="36" grpId="0" animBg="1"/>
      <p:bldP spid="37" grpId="0" animBg="1"/>
      <p:bldP spid="38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  <p:bldP spid="34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43" grpId="0" animBg="1"/>
      <p:bldP spid="44" grpId="0" animBg="1"/>
      <p:bldP spid="4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791C72-5527-1F49-A094-8964151FB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1" y="860719"/>
            <a:ext cx="5799539" cy="5580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EC2791-7E42-A540-960B-2932187DE7C6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68B217-45F5-D646-917F-DF9FA011E491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96867D-02D7-154E-86ED-8FF6C8E2ECED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509CEB0-54D8-F648-BDFE-500E590BC1B1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CFEFE75-F127-4E43-A0E9-70A5F7C3E515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CF3531C-594B-194B-A672-E05098F68784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69B698-D27B-8849-A721-9E40944395F3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C68AEDE-772C-0C46-832B-1BE66674F2FA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B154389-D4C3-6E4E-9770-086653456C6D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E6850D-4DAF-694B-AE6D-7E7962042F51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AB2552-00BF-6F41-ADE1-B4F777BCBA75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505D4FE-3908-E549-93ED-18ABD5E76C7B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DB9763-2E42-8945-B918-EFD48023CDF2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D3F3147-1F9C-D44D-991B-DDA7D474A0D1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4059416-1B9F-5E4A-B7B9-9DB77D2627D7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AD5EC9E-1520-6E45-867C-ED5BFFBFD49D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8C941BE-CEF0-5347-ACC1-F12E72C36CE7}"/>
              </a:ext>
            </a:extLst>
          </p:cNvPr>
          <p:cNvGrpSpPr/>
          <p:nvPr/>
        </p:nvGrpSpPr>
        <p:grpSpPr>
          <a:xfrm>
            <a:off x="105511" y="860718"/>
            <a:ext cx="5793189" cy="5559528"/>
            <a:chOff x="105511" y="860718"/>
            <a:chExt cx="5793189" cy="5559528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DE292C3-0E8D-4841-994C-D4D73D981305}"/>
                </a:ext>
              </a:extLst>
            </p:cNvPr>
            <p:cNvSpPr/>
            <p:nvPr/>
          </p:nvSpPr>
          <p:spPr>
            <a:xfrm>
              <a:off x="4494700" y="2258949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C60A17F-06E5-0841-AB77-08849D0AD9AA}"/>
                </a:ext>
              </a:extLst>
            </p:cNvPr>
            <p:cNvSpPr/>
            <p:nvPr/>
          </p:nvSpPr>
          <p:spPr>
            <a:xfrm>
              <a:off x="4494700" y="3661881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349BD93-DADD-2343-892D-8537350276B3}"/>
                </a:ext>
              </a:extLst>
            </p:cNvPr>
            <p:cNvSpPr/>
            <p:nvPr/>
          </p:nvSpPr>
          <p:spPr>
            <a:xfrm>
              <a:off x="4494700" y="5064813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27C8E5D-58D8-8D4D-9033-09B3F0C994B3}"/>
                </a:ext>
              </a:extLst>
            </p:cNvPr>
            <p:cNvSpPr/>
            <p:nvPr/>
          </p:nvSpPr>
          <p:spPr>
            <a:xfrm>
              <a:off x="105511" y="860719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6DB7774-A3C6-0A48-A1FF-6D96A3E32FC0}"/>
                </a:ext>
              </a:extLst>
            </p:cNvPr>
            <p:cNvSpPr/>
            <p:nvPr/>
          </p:nvSpPr>
          <p:spPr>
            <a:xfrm>
              <a:off x="1569530" y="860718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1FABE6-2A62-3A47-B478-8C5A923011A6}"/>
                </a:ext>
              </a:extLst>
            </p:cNvPr>
            <p:cNvSpPr/>
            <p:nvPr/>
          </p:nvSpPr>
          <p:spPr>
            <a:xfrm>
              <a:off x="3032115" y="860718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732ABEB-684C-6C4B-85D3-40E280F4E0E2}"/>
                </a:ext>
              </a:extLst>
            </p:cNvPr>
            <p:cNvSpPr/>
            <p:nvPr/>
          </p:nvSpPr>
          <p:spPr>
            <a:xfrm>
              <a:off x="4494700" y="862367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9D2287C-AFB6-EB42-AE6F-44001B366750}"/>
                </a:ext>
              </a:extLst>
            </p:cNvPr>
            <p:cNvSpPr/>
            <p:nvPr/>
          </p:nvSpPr>
          <p:spPr>
            <a:xfrm>
              <a:off x="105511" y="2258951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FBAF824-8AF2-0E41-875E-29F6B78E5EAB}"/>
                </a:ext>
              </a:extLst>
            </p:cNvPr>
            <p:cNvSpPr/>
            <p:nvPr/>
          </p:nvSpPr>
          <p:spPr>
            <a:xfrm>
              <a:off x="3032115" y="2258950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029C13A-F5DC-694E-A30B-A06606C858A2}"/>
                </a:ext>
              </a:extLst>
            </p:cNvPr>
            <p:cNvSpPr/>
            <p:nvPr/>
          </p:nvSpPr>
          <p:spPr>
            <a:xfrm>
              <a:off x="1569530" y="2258948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02B6C66-2481-2341-A893-121E330A28B9}"/>
                </a:ext>
              </a:extLst>
            </p:cNvPr>
            <p:cNvSpPr/>
            <p:nvPr/>
          </p:nvSpPr>
          <p:spPr>
            <a:xfrm>
              <a:off x="105511" y="3661883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6198D8-D3D2-454A-9E1D-B90E53C30D38}"/>
                </a:ext>
              </a:extLst>
            </p:cNvPr>
            <p:cNvSpPr/>
            <p:nvPr/>
          </p:nvSpPr>
          <p:spPr>
            <a:xfrm>
              <a:off x="3032115" y="3661882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880CA49-C88B-8144-885C-7ED03F445022}"/>
                </a:ext>
              </a:extLst>
            </p:cNvPr>
            <p:cNvSpPr/>
            <p:nvPr/>
          </p:nvSpPr>
          <p:spPr>
            <a:xfrm>
              <a:off x="1569530" y="3661880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95ED3E7-5BE2-FB42-9113-5E3E734A3C0F}"/>
                </a:ext>
              </a:extLst>
            </p:cNvPr>
            <p:cNvSpPr/>
            <p:nvPr/>
          </p:nvSpPr>
          <p:spPr>
            <a:xfrm>
              <a:off x="105511" y="5064815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BAA360E-15B8-AE4D-BF17-7081817D8FDB}"/>
                </a:ext>
              </a:extLst>
            </p:cNvPr>
            <p:cNvSpPr/>
            <p:nvPr/>
          </p:nvSpPr>
          <p:spPr>
            <a:xfrm>
              <a:off x="3032115" y="5064814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7B37973-BF02-F149-B2BA-A338DC79A43B}"/>
                </a:ext>
              </a:extLst>
            </p:cNvPr>
            <p:cNvSpPr/>
            <p:nvPr/>
          </p:nvSpPr>
          <p:spPr>
            <a:xfrm>
              <a:off x="1569530" y="5064812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DPU (IV)</a:t>
            </a:r>
          </a:p>
        </p:txBody>
      </p:sp>
      <p:graphicFrame>
        <p:nvGraphicFramePr>
          <p:cNvPr id="42" name="Chart 41">
            <a:extLst>
              <a:ext uri="{FF2B5EF4-FFF2-40B4-BE49-F238E27FC236}">
                <a16:creationId xmlns:a16="http://schemas.microsoft.com/office/drawing/2014/main" id="{51115318-81A9-B848-8F52-807D0A621F9E}"/>
              </a:ext>
            </a:extLst>
          </p:cNvPr>
          <p:cNvGraphicFramePr>
            <a:graphicFrameLocks/>
          </p:cNvGraphicFramePr>
          <p:nvPr/>
        </p:nvGraphicFramePr>
        <p:xfrm>
          <a:off x="2543184" y="2386868"/>
          <a:ext cx="29308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DEA73810-158E-744C-83F4-D03AC08D3967}"/>
              </a:ext>
            </a:extLst>
          </p:cNvPr>
          <p:cNvSpPr/>
          <p:nvPr/>
        </p:nvSpPr>
        <p:spPr>
          <a:xfrm>
            <a:off x="6082145" y="900545"/>
            <a:ext cx="2981467" cy="6788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VA, GEMV, </a:t>
            </a:r>
            <a:r>
              <a:rPr lang="en-US" sz="1400" dirty="0" err="1">
                <a:solidFill>
                  <a:schemeClr val="tx1"/>
                </a:solidFill>
                <a:latin typeface="Candara" panose="020E0502030303020204" pitchFamily="34" charset="0"/>
              </a:rPr>
              <a:t>SpMV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BS, TS, MLP, HST-S </a:t>
            </a:r>
            <a:r>
              <a:rPr lang="en-US" sz="1400" dirty="0">
                <a:solidFill>
                  <a:srgbClr val="00B050"/>
                </a:solidFill>
                <a:latin typeface="Candara" panose="020E0502030303020204" pitchFamily="34" charset="0"/>
              </a:rPr>
              <a:t>do not use intra-DPU synchronization primitives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92935F7E-2863-3442-BE6F-7AA65319EAAE}"/>
              </a:ext>
            </a:extLst>
          </p:cNvPr>
          <p:cNvSpPr/>
          <p:nvPr/>
        </p:nvSpPr>
        <p:spPr>
          <a:xfrm>
            <a:off x="6082144" y="2390280"/>
            <a:ext cx="2981467" cy="941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BFS, HST-L, TRNS (Step 3) </a:t>
            </a:r>
            <a:r>
              <a:rPr lang="en-US" sz="1400" dirty="0">
                <a:solidFill>
                  <a:srgbClr val="C00000"/>
                </a:solidFill>
                <a:latin typeface="Candara" panose="020E0502030303020204" pitchFamily="34" charset="0"/>
              </a:rPr>
              <a:t>use mutexes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which cause contention when accessing shared data structures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4825D60B-5E60-7B4C-86BA-72C5832691C3}"/>
              </a:ext>
            </a:extLst>
          </p:cNvPr>
          <p:cNvSpPr/>
          <p:nvPr/>
        </p:nvSpPr>
        <p:spPr>
          <a:xfrm>
            <a:off x="6071506" y="3408378"/>
            <a:ext cx="2981467" cy="3011866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6" name="Round Same Side Corner Rectangle 45">
            <a:extLst>
              <a:ext uri="{FF2B5EF4-FFF2-40B4-BE49-F238E27FC236}">
                <a16:creationId xmlns:a16="http://schemas.microsoft.com/office/drawing/2014/main" id="{222A212D-AA50-3E47-A148-18CF3EFD2CFA}"/>
              </a:ext>
            </a:extLst>
          </p:cNvPr>
          <p:cNvSpPr/>
          <p:nvPr/>
        </p:nvSpPr>
        <p:spPr>
          <a:xfrm>
            <a:off x="6071506" y="3408372"/>
            <a:ext cx="2981467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C773D2-3525-634A-88DD-EE03165A7636}"/>
              </a:ext>
            </a:extLst>
          </p:cNvPr>
          <p:cNvSpPr txBox="1"/>
          <p:nvPr/>
        </p:nvSpPr>
        <p:spPr>
          <a:xfrm>
            <a:off x="6065156" y="3841425"/>
            <a:ext cx="2981467" cy="2585323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</a:rPr>
              <a:t>Intensive use of </a:t>
            </a:r>
            <a:r>
              <a:rPr lang="en-US" b="1" dirty="0">
                <a:latin typeface="Cambria" panose="02040503050406030204" pitchFamily="18" charset="0"/>
              </a:rPr>
              <a:t>intra-DPU synchronization across </a:t>
            </a:r>
            <a:r>
              <a:rPr lang="en-US" b="1" dirty="0" err="1">
                <a:latin typeface="Cambria" panose="02040503050406030204" pitchFamily="18" charset="0"/>
              </a:rPr>
              <a:t>tasklets</a:t>
            </a:r>
            <a:r>
              <a:rPr lang="en-US" b="1" dirty="0">
                <a:latin typeface="Cambria" panose="02040503050406030204" pitchFamily="18" charset="0"/>
              </a:rPr>
              <a:t> (e.g., mutexes, barriers, handshakes) may limit scalability</a:t>
            </a:r>
            <a:r>
              <a:rPr lang="en-US" dirty="0">
                <a:latin typeface="Cambria" panose="02040503050406030204" pitchFamily="18" charset="0"/>
              </a:rPr>
              <a:t>, sometimes causing the best performing number of </a:t>
            </a:r>
            <a:r>
              <a:rPr lang="en-US" dirty="0" err="1">
                <a:latin typeface="Cambria" panose="02040503050406030204" pitchFamily="18" charset="0"/>
              </a:rPr>
              <a:t>tasklets</a:t>
            </a:r>
            <a:r>
              <a:rPr lang="en-US" dirty="0">
                <a:latin typeface="Cambria" panose="02040503050406030204" pitchFamily="18" charset="0"/>
              </a:rPr>
              <a:t> to be lower than 11.  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9B54D56D-45A0-0E40-9D1D-09792D4C2674}"/>
              </a:ext>
            </a:extLst>
          </p:cNvPr>
          <p:cNvSpPr/>
          <p:nvPr/>
        </p:nvSpPr>
        <p:spPr>
          <a:xfrm>
            <a:off x="6071505" y="1652340"/>
            <a:ext cx="2981467" cy="6788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In SEL, UNI, NW, RED, SCAN-SSA (Scan kernel), SCAN-RSS (both kernels), </a:t>
            </a:r>
            <a:r>
              <a:rPr lang="en-US" sz="1400" dirty="0">
                <a:solidFill>
                  <a:schemeClr val="accent2"/>
                </a:solidFill>
              </a:rPr>
              <a:t>synchronization is lightweight</a:t>
            </a:r>
          </a:p>
        </p:txBody>
      </p:sp>
    </p:spTree>
    <p:extLst>
      <p:ext uri="{BB962C8B-B14F-4D97-AF65-F5344CB8AC3E}">
        <p14:creationId xmlns:p14="http://schemas.microsoft.com/office/powerpoint/2010/main" val="278680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 uiExpand="1">
        <p:bldSub>
          <a:bldChart bld="series"/>
        </p:bldSub>
      </p:bldGraphic>
      <p:bldP spid="45" grpId="0" animBg="1"/>
      <p:bldP spid="46" grpId="0" animBg="1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791C72-5527-1F49-A094-8964151FB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1" y="860719"/>
            <a:ext cx="5799539" cy="5580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EC2791-7E42-A540-960B-2932187DE7C6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68B217-45F5-D646-917F-DF9FA011E491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96867D-02D7-154E-86ED-8FF6C8E2ECED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509CEB0-54D8-F648-BDFE-500E590BC1B1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CFEFE75-F127-4E43-A0E9-70A5F7C3E515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CF3531C-594B-194B-A672-E05098F68784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C69B698-D27B-8849-A721-9E40944395F3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C68AEDE-772C-0C46-832B-1BE66674F2FA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B154389-D4C3-6E4E-9770-086653456C6D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BE6850D-4DAF-694B-AE6D-7E7962042F51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9AB2552-00BF-6F41-ADE1-B4F777BCBA75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505D4FE-3908-E549-93ED-18ABD5E76C7B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DB9763-2E42-8945-B918-EFD48023CDF2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D3F3147-1F9C-D44D-991B-DDA7D474A0D1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4059416-1B9F-5E4A-B7B9-9DB77D2627D7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AD5EC9E-1520-6E45-867C-ED5BFFBFD49D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CF8C2E-F89E-8144-B346-CD827A83B133}"/>
              </a:ext>
            </a:extLst>
          </p:cNvPr>
          <p:cNvGrpSpPr/>
          <p:nvPr/>
        </p:nvGrpSpPr>
        <p:grpSpPr>
          <a:xfrm>
            <a:off x="105511" y="860718"/>
            <a:ext cx="5793189" cy="5559528"/>
            <a:chOff x="105511" y="860718"/>
            <a:chExt cx="5793189" cy="5559528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DE292C3-0E8D-4841-994C-D4D73D981305}"/>
                </a:ext>
              </a:extLst>
            </p:cNvPr>
            <p:cNvSpPr/>
            <p:nvPr/>
          </p:nvSpPr>
          <p:spPr>
            <a:xfrm>
              <a:off x="4494700" y="2258949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C60A17F-06E5-0841-AB77-08849D0AD9AA}"/>
                </a:ext>
              </a:extLst>
            </p:cNvPr>
            <p:cNvSpPr/>
            <p:nvPr/>
          </p:nvSpPr>
          <p:spPr>
            <a:xfrm>
              <a:off x="4494700" y="3661881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349BD93-DADD-2343-892D-8537350276B3}"/>
                </a:ext>
              </a:extLst>
            </p:cNvPr>
            <p:cNvSpPr/>
            <p:nvPr/>
          </p:nvSpPr>
          <p:spPr>
            <a:xfrm>
              <a:off x="4494700" y="5064813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27C8E5D-58D8-8D4D-9033-09B3F0C994B3}"/>
                </a:ext>
              </a:extLst>
            </p:cNvPr>
            <p:cNvSpPr/>
            <p:nvPr/>
          </p:nvSpPr>
          <p:spPr>
            <a:xfrm>
              <a:off x="105511" y="860719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6DB7774-A3C6-0A48-A1FF-6D96A3E32FC0}"/>
                </a:ext>
              </a:extLst>
            </p:cNvPr>
            <p:cNvSpPr/>
            <p:nvPr/>
          </p:nvSpPr>
          <p:spPr>
            <a:xfrm>
              <a:off x="1569530" y="860718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91FABE6-2A62-3A47-B478-8C5A923011A6}"/>
                </a:ext>
              </a:extLst>
            </p:cNvPr>
            <p:cNvSpPr/>
            <p:nvPr/>
          </p:nvSpPr>
          <p:spPr>
            <a:xfrm>
              <a:off x="3032115" y="860718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732ABEB-684C-6C4B-85D3-40E280F4E0E2}"/>
                </a:ext>
              </a:extLst>
            </p:cNvPr>
            <p:cNvSpPr/>
            <p:nvPr/>
          </p:nvSpPr>
          <p:spPr>
            <a:xfrm>
              <a:off x="4494700" y="862367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9D2287C-AFB6-EB42-AE6F-44001B366750}"/>
                </a:ext>
              </a:extLst>
            </p:cNvPr>
            <p:cNvSpPr/>
            <p:nvPr/>
          </p:nvSpPr>
          <p:spPr>
            <a:xfrm>
              <a:off x="105511" y="2258951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FBAF824-8AF2-0E41-875E-29F6B78E5EAB}"/>
                </a:ext>
              </a:extLst>
            </p:cNvPr>
            <p:cNvSpPr/>
            <p:nvPr/>
          </p:nvSpPr>
          <p:spPr>
            <a:xfrm>
              <a:off x="3032115" y="2258950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029C13A-F5DC-694E-A30B-A06606C858A2}"/>
                </a:ext>
              </a:extLst>
            </p:cNvPr>
            <p:cNvSpPr/>
            <p:nvPr/>
          </p:nvSpPr>
          <p:spPr>
            <a:xfrm>
              <a:off x="1569530" y="2258948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02B6C66-2481-2341-A893-121E330A28B9}"/>
                </a:ext>
              </a:extLst>
            </p:cNvPr>
            <p:cNvSpPr/>
            <p:nvPr/>
          </p:nvSpPr>
          <p:spPr>
            <a:xfrm>
              <a:off x="105511" y="3661883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6198D8-D3D2-454A-9E1D-B90E53C30D38}"/>
                </a:ext>
              </a:extLst>
            </p:cNvPr>
            <p:cNvSpPr/>
            <p:nvPr/>
          </p:nvSpPr>
          <p:spPr>
            <a:xfrm>
              <a:off x="3032115" y="3661882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880CA49-C88B-8144-885C-7ED03F445022}"/>
                </a:ext>
              </a:extLst>
            </p:cNvPr>
            <p:cNvSpPr/>
            <p:nvPr/>
          </p:nvSpPr>
          <p:spPr>
            <a:xfrm>
              <a:off x="1569530" y="3661880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95ED3E7-5BE2-FB42-9113-5E3E734A3C0F}"/>
                </a:ext>
              </a:extLst>
            </p:cNvPr>
            <p:cNvSpPr/>
            <p:nvPr/>
          </p:nvSpPr>
          <p:spPr>
            <a:xfrm>
              <a:off x="105511" y="5064815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BAA360E-15B8-AE4D-BF17-7081817D8FDB}"/>
                </a:ext>
              </a:extLst>
            </p:cNvPr>
            <p:cNvSpPr/>
            <p:nvPr/>
          </p:nvSpPr>
          <p:spPr>
            <a:xfrm>
              <a:off x="3032115" y="5064814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7B37973-BF02-F149-B2BA-A338DC79A43B}"/>
                </a:ext>
              </a:extLst>
            </p:cNvPr>
            <p:cNvSpPr/>
            <p:nvPr/>
          </p:nvSpPr>
          <p:spPr>
            <a:xfrm>
              <a:off x="1569530" y="5064812"/>
              <a:ext cx="1404000" cy="1355431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DPU (V)</a:t>
            </a:r>
          </a:p>
        </p:txBody>
      </p:sp>
      <p:graphicFrame>
        <p:nvGraphicFramePr>
          <p:cNvPr id="43" name="Chart 42">
            <a:extLst>
              <a:ext uri="{FF2B5EF4-FFF2-40B4-BE49-F238E27FC236}">
                <a16:creationId xmlns:a16="http://schemas.microsoft.com/office/drawing/2014/main" id="{C8B830CF-E556-E346-A32F-D0EFCFC0F5CC}"/>
              </a:ext>
            </a:extLst>
          </p:cNvPr>
          <p:cNvGraphicFramePr>
            <a:graphicFrameLocks/>
          </p:cNvGraphicFramePr>
          <p:nvPr/>
        </p:nvGraphicFramePr>
        <p:xfrm>
          <a:off x="2268715" y="2339319"/>
          <a:ext cx="29308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8E0115A5-D1A6-304F-84B4-AC7ABB08EE18}"/>
              </a:ext>
            </a:extLst>
          </p:cNvPr>
          <p:cNvSpPr/>
          <p:nvPr/>
        </p:nvSpPr>
        <p:spPr>
          <a:xfrm>
            <a:off x="6082144" y="1288473"/>
            <a:ext cx="2981467" cy="170410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  <a:latin typeface="Candara" panose="020E0502030303020204" pitchFamily="34" charset="0"/>
              </a:rPr>
              <a:t>SCAN-SSA (Add kernel) is </a:t>
            </a:r>
            <a:r>
              <a:rPr lang="en-US" sz="1600" dirty="0">
                <a:solidFill>
                  <a:srgbClr val="C00000"/>
                </a:solidFill>
                <a:latin typeface="Candara" panose="020E0502030303020204" pitchFamily="34" charset="0"/>
              </a:rPr>
              <a:t>not compute-intensive</a:t>
            </a:r>
            <a:r>
              <a:rPr lang="en-US" sz="1600" dirty="0">
                <a:solidFill>
                  <a:schemeClr val="tx1"/>
                </a:solidFill>
                <a:latin typeface="Candara" panose="020E0502030303020204" pitchFamily="34" charset="0"/>
              </a:rPr>
              <a:t>. Thus, </a:t>
            </a:r>
            <a:r>
              <a:rPr lang="en-US" sz="1600" dirty="0">
                <a:solidFill>
                  <a:srgbClr val="0070C0"/>
                </a:solidFill>
                <a:latin typeface="Candara" panose="020E0502030303020204" pitchFamily="34" charset="0"/>
              </a:rPr>
              <a:t>performance saturates with less that 11 </a:t>
            </a:r>
            <a:r>
              <a:rPr lang="en-US" sz="1600" dirty="0" err="1">
                <a:solidFill>
                  <a:srgbClr val="0070C0"/>
                </a:solidFill>
                <a:latin typeface="Candara" panose="020E0502030303020204" pitchFamily="34" charset="0"/>
              </a:rPr>
              <a:t>tasklets</a:t>
            </a:r>
            <a:r>
              <a:rPr lang="en-US" sz="1600" dirty="0">
                <a:solidFill>
                  <a:srgbClr val="0070C0"/>
                </a:solidFill>
                <a:latin typeface="Candara" panose="020E0502030303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Candara" panose="020E0502030303020204" pitchFamily="34" charset="0"/>
              </a:rPr>
              <a:t>(recall STREAM ADD).</a:t>
            </a:r>
          </a:p>
          <a:p>
            <a:r>
              <a:rPr lang="en-US" sz="1600" dirty="0">
                <a:solidFill>
                  <a:schemeClr val="tx1"/>
                </a:solidFill>
                <a:latin typeface="Candara" panose="020E0502030303020204" pitchFamily="34" charset="0"/>
              </a:rPr>
              <a:t>BS shows similar behavior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9AC58130-5BFA-2D45-8CF2-97596990F93F}"/>
              </a:ext>
            </a:extLst>
          </p:cNvPr>
          <p:cNvSpPr/>
          <p:nvPr/>
        </p:nvSpPr>
        <p:spPr>
          <a:xfrm>
            <a:off x="6071506" y="3339103"/>
            <a:ext cx="2981467" cy="2741371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6" name="Round Same Side Corner Rectangle 45">
            <a:extLst>
              <a:ext uri="{FF2B5EF4-FFF2-40B4-BE49-F238E27FC236}">
                <a16:creationId xmlns:a16="http://schemas.microsoft.com/office/drawing/2014/main" id="{D025D70C-7BE7-6F43-B6F9-B96C7B4ECEF6}"/>
              </a:ext>
            </a:extLst>
          </p:cNvPr>
          <p:cNvSpPr/>
          <p:nvPr/>
        </p:nvSpPr>
        <p:spPr>
          <a:xfrm>
            <a:off x="6071506" y="3339097"/>
            <a:ext cx="2981467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C6DF05A-8755-7A4D-B86F-B7ACB33545F7}"/>
              </a:ext>
            </a:extLst>
          </p:cNvPr>
          <p:cNvSpPr txBox="1"/>
          <p:nvPr/>
        </p:nvSpPr>
        <p:spPr>
          <a:xfrm>
            <a:off x="6065156" y="3772150"/>
            <a:ext cx="2981467" cy="2308324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</a:rPr>
              <a:t>Most real-world workloads are in the compute-bound region </a:t>
            </a:r>
            <a:r>
              <a:rPr lang="en-US" dirty="0">
                <a:latin typeface="Cambria" panose="02040503050406030204" pitchFamily="18" charset="0"/>
              </a:rPr>
              <a:t>of the DPU (all kernels except SCAN-SSA (Add kernel) and BS), i.e., the pipeline latency dominates the MRAM access latency. </a:t>
            </a:r>
          </a:p>
        </p:txBody>
      </p:sp>
    </p:spTree>
    <p:extLst>
      <p:ext uri="{BB962C8B-B14F-4D97-AF65-F5344CB8AC3E}">
        <p14:creationId xmlns:p14="http://schemas.microsoft.com/office/powerpoint/2010/main" val="320257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3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3" grpId="0" uiExpand="1">
        <p:bldSub>
          <a:bldChart bld="series"/>
        </p:bldSub>
      </p:bldGraphic>
      <p:bldGraphic spid="43" grpId="1" uiExpand="1">
        <p:bldSub>
          <a:bldChart bld="series"/>
        </p:bldSub>
      </p:bldGraphic>
      <p:bldP spid="44" grpId="0" animBg="1"/>
      <p:bldP spid="45" grpId="0" animBg="1"/>
      <p:bldP spid="46" grpId="0" animBg="1"/>
      <p:bldP spid="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791C72-5527-1F49-A094-8964151FB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1" y="860719"/>
            <a:ext cx="5799539" cy="5580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FE9EBF3-43A0-ED4E-9967-198BCFFABD5B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74941B9-6159-D948-B20C-9AA8B546C6F9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F7A1261-ABAC-D34E-82B1-7801B135C023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E3B49C6-79FB-7E44-AC94-6C1A922EDFBA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4414FE2-920A-7745-A2BE-092E79DE2DD2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D9B41FA-8B5E-1E4F-88CA-119C2BAAC8AB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47C0D4-0770-2A4D-B444-EC5075AC7D15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96046B6-CF97-9E4C-8BCA-BACAF9000D89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3B1A621-6A06-3D47-9F58-788B564F81B5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FDF2606-2A5F-2346-8F5F-D772EAEA1E9E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C0C060E-2C0C-BC40-80A6-A2AFBB3DFBBD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502930-5AC4-2247-AF1F-3A3191464084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E7840F6-2D93-E042-959C-345ED2270AA4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CD7D873-EE3E-6641-9890-E6B4F76996D1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12AB97C-7DA0-6543-A98C-E5C90C32E6EB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D47B08E-631E-194E-B9EA-41ECC3522D3A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DPU (VI)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863A9EBB-F1D2-8645-974A-5CA92C6E1E90}"/>
              </a:ext>
            </a:extLst>
          </p:cNvPr>
          <p:cNvSpPr/>
          <p:nvPr/>
        </p:nvSpPr>
        <p:spPr>
          <a:xfrm>
            <a:off x="6082144" y="2279440"/>
            <a:ext cx="2981467" cy="14614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TRNS performs step 1 of the matrix transposition via the CPU-DPU transfer.</a:t>
            </a:r>
          </a:p>
          <a:p>
            <a:r>
              <a:rPr lang="en-US" sz="1400" dirty="0">
                <a:solidFill>
                  <a:srgbClr val="C00000"/>
                </a:solidFill>
                <a:latin typeface="Candara" panose="020E0502030303020204" pitchFamily="34" charset="0"/>
              </a:rPr>
              <a:t>Using small transfers (8 elements) does not exploit full CPU-DPU bandwidth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08ACEDC-69C1-D04D-AA42-F9484C7C45D4}"/>
              </a:ext>
            </a:extLst>
          </p:cNvPr>
          <p:cNvSpPr/>
          <p:nvPr/>
        </p:nvSpPr>
        <p:spPr>
          <a:xfrm>
            <a:off x="6071506" y="3893303"/>
            <a:ext cx="2981467" cy="2187373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3" name="Round Same Side Corner Rectangle 42">
            <a:extLst>
              <a:ext uri="{FF2B5EF4-FFF2-40B4-BE49-F238E27FC236}">
                <a16:creationId xmlns:a16="http://schemas.microsoft.com/office/drawing/2014/main" id="{5EE9A380-8AD7-BF44-8F10-DDF70482FA7E}"/>
              </a:ext>
            </a:extLst>
          </p:cNvPr>
          <p:cNvSpPr/>
          <p:nvPr/>
        </p:nvSpPr>
        <p:spPr>
          <a:xfrm>
            <a:off x="6071506" y="3893297"/>
            <a:ext cx="2981467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4A9A1F2-AA3B-594B-9600-1458A86167DB}"/>
              </a:ext>
            </a:extLst>
          </p:cNvPr>
          <p:cNvSpPr txBox="1"/>
          <p:nvPr/>
        </p:nvSpPr>
        <p:spPr>
          <a:xfrm>
            <a:off x="6065156" y="4326350"/>
            <a:ext cx="2981467" cy="1754326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</a:rPr>
              <a:t>Transferring large data chunks from/to the host CPU is preferred </a:t>
            </a:r>
            <a:r>
              <a:rPr lang="en-US" dirty="0">
                <a:latin typeface="Cambria" panose="02040503050406030204" pitchFamily="18" charset="0"/>
              </a:rPr>
              <a:t>for input data and output results due to higher sustained CPU-DPU/DPU-CPU bandwidths.  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96A1C8A4-C29F-3241-96FB-26DF84481446}"/>
              </a:ext>
            </a:extLst>
          </p:cNvPr>
          <p:cNvSpPr/>
          <p:nvPr/>
        </p:nvSpPr>
        <p:spPr>
          <a:xfrm>
            <a:off x="6071505" y="1149921"/>
            <a:ext cx="2981467" cy="9873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The </a:t>
            </a:r>
            <a:r>
              <a:rPr lang="en-US" sz="1400" dirty="0">
                <a:solidFill>
                  <a:srgbClr val="0070C0"/>
                </a:solidFill>
              </a:rPr>
              <a:t>amount of time spent on CPU-DPU and DPU-CPU transfers is low</a:t>
            </a:r>
            <a:r>
              <a:rPr lang="en-US" sz="1400" dirty="0">
                <a:solidFill>
                  <a:schemeClr val="tx1"/>
                </a:solidFill>
              </a:rPr>
              <a:t> compared to the time spent on DPU execution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graphicFrame>
        <p:nvGraphicFramePr>
          <p:cNvPr id="46" name="Chart 45">
            <a:extLst>
              <a:ext uri="{FF2B5EF4-FFF2-40B4-BE49-F238E27FC236}">
                <a16:creationId xmlns:a16="http://schemas.microsoft.com/office/drawing/2014/main" id="{6C65779D-F6BB-E64D-99AA-CE5F634D8611}"/>
              </a:ext>
            </a:extLst>
          </p:cNvPr>
          <p:cNvGraphicFramePr>
            <a:graphicFrameLocks/>
          </p:cNvGraphicFramePr>
          <p:nvPr/>
        </p:nvGraphicFramePr>
        <p:xfrm>
          <a:off x="2268715" y="2296679"/>
          <a:ext cx="29308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5193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4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2" grpId="0" animBg="1"/>
      <p:bldP spid="43" grpId="0" animBg="1"/>
      <p:bldP spid="44" grpId="0"/>
      <p:bldP spid="45" grpId="0" animBg="1"/>
      <p:bldGraphic spid="46" grpId="0" uiExpand="1">
        <p:bldSub>
          <a:bldChart bld="series"/>
        </p:bldSub>
      </p:bldGraphic>
      <p:bldGraphic spid="46" grpId="1" uiExpand="1">
        <p:bldSub>
          <a:bldChart bld="series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6BE3A-8518-6B43-A0A3-3337F1AFC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031389" cy="5293805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Strong scaling experiments on 1 rank</a:t>
            </a:r>
          </a:p>
          <a:p>
            <a:pPr lvl="1"/>
            <a:r>
              <a:rPr lang="en-US" sz="2100" dirty="0"/>
              <a:t>We set the number of </a:t>
            </a:r>
            <a:r>
              <a:rPr lang="en-US" sz="2100" dirty="0" err="1"/>
              <a:t>tasklets</a:t>
            </a:r>
            <a:r>
              <a:rPr lang="en-US" sz="2100" dirty="0"/>
              <a:t> to the best performing one</a:t>
            </a:r>
          </a:p>
          <a:p>
            <a:pPr lvl="1"/>
            <a:r>
              <a:rPr lang="en-US" sz="2100" dirty="0"/>
              <a:t>The </a:t>
            </a:r>
            <a:r>
              <a:rPr lang="en-US" sz="2100" dirty="0">
                <a:solidFill>
                  <a:srgbClr val="C00000"/>
                </a:solidFill>
              </a:rPr>
              <a:t>number of DPUs is 1, 4, 16, 64</a:t>
            </a:r>
          </a:p>
          <a:p>
            <a:pPr lvl="1"/>
            <a:r>
              <a:rPr lang="en-US" sz="2100" dirty="0"/>
              <a:t>We show the breakdown of execution time:</a:t>
            </a:r>
          </a:p>
          <a:p>
            <a:pPr lvl="2"/>
            <a:r>
              <a:rPr lang="en-US" sz="1700" dirty="0">
                <a:solidFill>
                  <a:srgbClr val="00B050"/>
                </a:solidFill>
              </a:rPr>
              <a:t>DPU</a:t>
            </a:r>
            <a:r>
              <a:rPr lang="en-US" sz="1700" dirty="0"/>
              <a:t>: Execution time on the DPU</a:t>
            </a:r>
          </a:p>
          <a:p>
            <a:pPr lvl="2"/>
            <a:r>
              <a:rPr lang="en-US" sz="1700" dirty="0">
                <a:solidFill>
                  <a:srgbClr val="0070C0"/>
                </a:solidFill>
              </a:rPr>
              <a:t>Inter-DPU</a:t>
            </a:r>
            <a:r>
              <a:rPr lang="en-US" sz="1700" dirty="0"/>
              <a:t>: Time for inter-DPU communication via the host CPU</a:t>
            </a:r>
          </a:p>
          <a:p>
            <a:pPr lvl="2"/>
            <a:r>
              <a:rPr lang="en-US" sz="1700" dirty="0">
                <a:solidFill>
                  <a:schemeClr val="accent2"/>
                </a:solidFill>
              </a:rPr>
              <a:t>CPU-DPU</a:t>
            </a:r>
            <a:r>
              <a:rPr lang="en-US" sz="1700" dirty="0"/>
              <a:t>: Time for CPU to DPU transfer of input data</a:t>
            </a:r>
          </a:p>
          <a:p>
            <a:pPr lvl="2"/>
            <a:r>
              <a:rPr lang="en-US" sz="1700" dirty="0">
                <a:solidFill>
                  <a:srgbClr val="7030A0"/>
                </a:solidFill>
              </a:rPr>
              <a:t>DPU-CPU</a:t>
            </a:r>
            <a:r>
              <a:rPr lang="en-US" sz="1700" dirty="0"/>
              <a:t>: Time for DPU to CPU transfer of final results</a:t>
            </a:r>
          </a:p>
          <a:p>
            <a:pPr lvl="1"/>
            <a:r>
              <a:rPr lang="en-US" sz="2100" dirty="0">
                <a:solidFill>
                  <a:srgbClr val="C00000"/>
                </a:solidFill>
              </a:rPr>
              <a:t>Speedup over 1 DPU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614C6C1-8A21-7246-9421-1A9F20EDE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072" y="873419"/>
            <a:ext cx="5799541" cy="558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23FF1D-8675-EE42-8D80-937527AC2441}"/>
              </a:ext>
            </a:extLst>
          </p:cNvPr>
          <p:cNvSpPr/>
          <p:nvPr/>
        </p:nvSpPr>
        <p:spPr>
          <a:xfrm>
            <a:off x="3200400" y="873419"/>
            <a:ext cx="5863213" cy="554400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Rank (I)</a:t>
            </a: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7A3D328F-00E0-FC48-AA7E-34FB94CF2880}"/>
              </a:ext>
            </a:extLst>
          </p:cNvPr>
          <p:cNvGraphicFramePr>
            <a:graphicFrameLocks/>
          </p:cNvGraphicFramePr>
          <p:nvPr/>
        </p:nvGraphicFramePr>
        <p:xfrm>
          <a:off x="4104127" y="1559509"/>
          <a:ext cx="29308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4201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34514 -0.0007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57" y="-4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4" grpId="1" animBg="1"/>
      <p:bldGraphic spid="26" grpId="0" uiExpand="1">
        <p:bldSub>
          <a:bldChart bld="series"/>
        </p:bldSub>
      </p:bldGraphic>
      <p:bldGraphic spid="26" grpId="1" uiExpand="1">
        <p:bldSub>
          <a:bldChart bld="series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AC910D-2258-C74B-B46F-EF00CEA22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11" y="860719"/>
            <a:ext cx="5799541" cy="5580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EC2791-7E42-A540-960B-2932187DE7C6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80CA49-C88B-8144-885C-7ED03F445022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C8E5D-58D8-8D4D-9033-09B3F0C994B3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DB7774-A3C6-0A48-A1FF-6D96A3E32FC0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1FABE6-2A62-3A47-B478-8C5A923011A6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32ABEB-684C-6C4B-85D3-40E280F4E0E2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D2287C-AFB6-EB42-AE6F-44001B366750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BAF824-8AF2-0E41-875E-29F6B78E5EAB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29C13A-F5DC-694E-A30B-A06606C858A2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02B6C66-2481-2341-A893-121E330A28B9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C6198D8-D3D2-454A-9E1D-B90E53C30D38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68B217-45F5-D646-917F-DF9FA011E491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95ED3E7-5BE2-FB42-9113-5E3E734A3C0F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BAA360E-15B8-AE4D-BF17-7081817D8FDB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96867D-02D7-154E-86ED-8FF6C8E2ECED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7B37973-BF02-F149-B2BA-A338DC79A43B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Rank (II)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8CE20153-0E49-0245-ABB2-248795153381}"/>
              </a:ext>
            </a:extLst>
          </p:cNvPr>
          <p:cNvSpPr/>
          <p:nvPr/>
        </p:nvSpPr>
        <p:spPr>
          <a:xfrm>
            <a:off x="6082145" y="1317402"/>
            <a:ext cx="2981467" cy="1330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VA, GEMV, </a:t>
            </a:r>
            <a:r>
              <a:rPr lang="en-US" sz="1400" dirty="0" err="1">
                <a:solidFill>
                  <a:schemeClr val="tx1"/>
                </a:solidFill>
                <a:latin typeface="Candara" panose="020E0502030303020204" pitchFamily="34" charset="0"/>
              </a:rPr>
              <a:t>SpMV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SEL, UNI, BS, TS, MLP, HST-S, HSTS-L, RED, SCAN-SSA (both kernel), SCAN-RSS (both kernels), and TRNS (both kernels) </a:t>
            </a:r>
            <a:r>
              <a:rPr lang="en-US" sz="1400" dirty="0">
                <a:solidFill>
                  <a:srgbClr val="00B050"/>
                </a:solidFill>
                <a:latin typeface="Candara" panose="020E0502030303020204" pitchFamily="34" charset="0"/>
              </a:rPr>
              <a:t>scale linearly with the number of DPUs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12052FAC-A480-C64B-A016-25D5AC21A6E2}"/>
              </a:ext>
            </a:extLst>
          </p:cNvPr>
          <p:cNvSpPr/>
          <p:nvPr/>
        </p:nvSpPr>
        <p:spPr>
          <a:xfrm>
            <a:off x="6082145" y="3254386"/>
            <a:ext cx="2981467" cy="4281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rgbClr val="0070C0"/>
                </a:solidFill>
                <a:latin typeface="Candara" panose="020E0502030303020204" pitchFamily="34" charset="0"/>
              </a:rPr>
              <a:t>Scaling is sublinear for BFS and NW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916FDE4A-053F-B048-9AEC-F4714A6A4A21}"/>
              </a:ext>
            </a:extLst>
          </p:cNvPr>
          <p:cNvSpPr/>
          <p:nvPr/>
        </p:nvSpPr>
        <p:spPr>
          <a:xfrm>
            <a:off x="6082144" y="3845108"/>
            <a:ext cx="2981467" cy="6782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BFS suffers </a:t>
            </a:r>
            <a:r>
              <a:rPr lang="en-US" sz="1400" dirty="0">
                <a:solidFill>
                  <a:schemeClr val="accent2"/>
                </a:solidFill>
                <a:latin typeface="Candara" panose="020E0502030303020204" pitchFamily="34" charset="0"/>
              </a:rPr>
              <a:t>load imbalance 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due to irregular graph topology</a:t>
            </a:r>
            <a:endParaRPr lang="en-US" sz="1400" dirty="0">
              <a:solidFill>
                <a:srgbClr val="0070C0"/>
              </a:solidFill>
              <a:latin typeface="Candara" panose="020E0502030303020204" pitchFamily="34" charset="0"/>
            </a:endParaRP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BF67F04-209E-664B-9A27-FC98A9A09554}"/>
              </a:ext>
            </a:extLst>
          </p:cNvPr>
          <p:cNvSpPr/>
          <p:nvPr/>
        </p:nvSpPr>
        <p:spPr>
          <a:xfrm>
            <a:off x="6082144" y="4685869"/>
            <a:ext cx="2981467" cy="107010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NW computes a diagonal of a 2D matrix in each iteration.</a:t>
            </a:r>
          </a:p>
          <a:p>
            <a:r>
              <a:rPr lang="en-US" sz="1400" dirty="0">
                <a:solidFill>
                  <a:srgbClr val="C00000"/>
                </a:solidFill>
                <a:latin typeface="Candara" panose="020E0502030303020204" pitchFamily="34" charset="0"/>
              </a:rPr>
              <a:t>More DPUs does not mean more parallelization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 in shorter diagonals.</a:t>
            </a:r>
            <a:endParaRPr lang="en-US" sz="1400" dirty="0">
              <a:solidFill>
                <a:srgbClr val="0070C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74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41" grpId="0" animBg="1"/>
      <p:bldP spid="42" grpId="0" animBg="1"/>
      <p:bldP spid="46" grpId="0" animBg="1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B03D0-8190-D443-8C79-41C1214EA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87" y="3458048"/>
            <a:ext cx="3719964" cy="22170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806B28-E1D0-714E-8C6C-56E7F30BB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161" y="3511325"/>
            <a:ext cx="4830946" cy="2458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System Organization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3EBD4-3CCC-C145-B4CE-E1E9E72613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/>
              <a:t>A UPMEM DIMM contains </a:t>
            </a:r>
            <a:r>
              <a:rPr lang="en-US" sz="2600" dirty="0">
                <a:solidFill>
                  <a:srgbClr val="00B050"/>
                </a:solidFill>
              </a:rPr>
              <a:t>8 or 16 chips</a:t>
            </a:r>
          </a:p>
          <a:p>
            <a:pPr lvl="1"/>
            <a:r>
              <a:rPr lang="en-US" sz="2200" dirty="0"/>
              <a:t>Thus, </a:t>
            </a:r>
            <a:r>
              <a:rPr lang="en-US" sz="2200" dirty="0">
                <a:solidFill>
                  <a:srgbClr val="00B050"/>
                </a:solidFill>
              </a:rPr>
              <a:t>1 or 2 ranks </a:t>
            </a:r>
            <a:r>
              <a:rPr lang="en-US" sz="2200" dirty="0"/>
              <a:t>of 8 chips each</a:t>
            </a:r>
          </a:p>
          <a:p>
            <a:r>
              <a:rPr lang="en-US" sz="2600" dirty="0"/>
              <a:t>Inside each PIM chip there are: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64MB banks </a:t>
            </a:r>
            <a:r>
              <a:rPr lang="en-US" dirty="0"/>
              <a:t>per chip: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Main RAM (MRAM)</a:t>
            </a:r>
            <a:r>
              <a:rPr lang="en-US" dirty="0"/>
              <a:t> banks</a:t>
            </a:r>
          </a:p>
          <a:p>
            <a:pPr lvl="1"/>
            <a:r>
              <a:rPr lang="en-US" dirty="0"/>
              <a:t>8 </a:t>
            </a:r>
            <a:r>
              <a:rPr lang="en-US" dirty="0">
                <a:solidFill>
                  <a:srgbClr val="0070C0"/>
                </a:solidFill>
              </a:rPr>
              <a:t>DRAM Processing Units (DPUs)</a:t>
            </a:r>
            <a:r>
              <a:rPr lang="en-US" dirty="0"/>
              <a:t> in each chip, 64 DPUs per rank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1802DE-1D59-FB46-A9C9-50AD777D44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2728" y="4450292"/>
            <a:ext cx="2197507" cy="13896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276EC1F-546A-D24F-B390-78D54FF76D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4245" y="4450292"/>
            <a:ext cx="1195702" cy="138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238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AC910D-2258-C74B-B46F-EF00CEA22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11" y="860719"/>
            <a:ext cx="5799541" cy="5580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EC2791-7E42-A540-960B-2932187DE7C6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02B6C66-2481-2341-A893-121E330A28B9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80CA49-C88B-8144-885C-7ED03F445022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32ABEB-684C-6C4B-85D3-40E280F4E0E2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D2287C-AFB6-EB42-AE6F-44001B366750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C6198D8-D3D2-454A-9E1D-B90E53C30D38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68B217-45F5-D646-917F-DF9FA011E491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95ED3E7-5BE2-FB42-9113-5E3E734A3C0F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BAA360E-15B8-AE4D-BF17-7081817D8FDB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7B37973-BF02-F149-B2BA-A338DC79A43B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C8E5D-58D8-8D4D-9033-09B3F0C994B3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DB7774-A3C6-0A48-A1FF-6D96A3E32FC0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1FABE6-2A62-3A47-B478-8C5A923011A6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BAF824-8AF2-0E41-875E-29F6B78E5EAB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29C13A-F5DC-694E-A30B-A06606C858A2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96867D-02D7-154E-86ED-8FF6C8E2ECED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47C0D4-0770-2A4D-B444-EC5075AC7D15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3B1A621-6A06-3D47-9F58-788B564F81B5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502930-5AC4-2247-AF1F-3A3191464084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E3B49C6-79FB-7E44-AC94-6C1A922EDFBA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4414FE2-920A-7745-A2BE-092E79DE2DD2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C0C060E-2C0C-BC40-80A6-A2AFBB3DFBBD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E7840F6-2D93-E042-959C-345ED2270AA4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CD7D873-EE3E-6641-9890-E6B4F76996D1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D47B08E-631E-194E-B9EA-41ECC3522D3A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E9EBF3-43A0-ED4E-9967-198BCFFABD5B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74941B9-6159-D948-B20C-9AA8B546C6F9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F7A1261-ABAC-D34E-82B1-7801B135C023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D9B41FA-8B5E-1E4F-88CA-119C2BAAC8AB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96046B6-CF97-9E4C-8BCA-BACAF9000D89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12AB97C-7DA0-6543-A98C-E5C90C32E6EB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FDF2606-2A5F-2346-8F5F-D772EAEA1E9E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Rank (III)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59203E3D-7771-D445-9766-F1EB3BD3A696}"/>
              </a:ext>
            </a:extLst>
          </p:cNvPr>
          <p:cNvSpPr/>
          <p:nvPr/>
        </p:nvSpPr>
        <p:spPr>
          <a:xfrm>
            <a:off x="6082145" y="1801494"/>
            <a:ext cx="2981467" cy="6593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VA, GEMV, </a:t>
            </a:r>
            <a:r>
              <a:rPr lang="en-US" sz="1400" dirty="0" err="1">
                <a:solidFill>
                  <a:schemeClr val="tx1"/>
                </a:solidFill>
                <a:latin typeface="Candara" panose="020E0502030303020204" pitchFamily="34" charset="0"/>
              </a:rPr>
              <a:t>SpMV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BS, TS, TRNS </a:t>
            </a:r>
            <a:r>
              <a:rPr lang="en-US" sz="1400" dirty="0">
                <a:solidFill>
                  <a:srgbClr val="00B050"/>
                </a:solidFill>
                <a:latin typeface="Candara" panose="020E0502030303020204" pitchFamily="34" charset="0"/>
              </a:rPr>
              <a:t>do not need inter-DPU synchronization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58E9C51-8355-6B43-BF4C-B3137DEB5D4E}"/>
              </a:ext>
            </a:extLst>
          </p:cNvPr>
          <p:cNvSpPr/>
          <p:nvPr/>
        </p:nvSpPr>
        <p:spPr>
          <a:xfrm>
            <a:off x="6082145" y="2898051"/>
            <a:ext cx="2981467" cy="99390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SEL, UNI, HST-S, HST-L, RED, SCAN-SSA, SCAN-RSS </a:t>
            </a:r>
            <a:r>
              <a:rPr lang="en-US" sz="1400" dirty="0">
                <a:solidFill>
                  <a:schemeClr val="accent2"/>
                </a:solidFill>
                <a:latin typeface="Candara" panose="020E0502030303020204" pitchFamily="34" charset="0"/>
              </a:rPr>
              <a:t>need inter-DPU synchronization but 64 DPUs still obtain the best performance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CE33B74C-7AE1-8D41-832E-F3E0380C9668}"/>
              </a:ext>
            </a:extLst>
          </p:cNvPr>
          <p:cNvSpPr/>
          <p:nvPr/>
        </p:nvSpPr>
        <p:spPr>
          <a:xfrm>
            <a:off x="6082144" y="4329200"/>
            <a:ext cx="2981467" cy="8748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BFS, MLP, NW require</a:t>
            </a:r>
            <a:r>
              <a:rPr lang="en-US" sz="1400" dirty="0">
                <a:solidFill>
                  <a:srgbClr val="C00000"/>
                </a:solidFill>
                <a:latin typeface="Candara" panose="020E0502030303020204" pitchFamily="34" charset="0"/>
              </a:rPr>
              <a:t> heavy inter-DPU synchronization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involving DPU-CPU and CPU-DPU transfers</a:t>
            </a:r>
          </a:p>
        </p:txBody>
      </p:sp>
    </p:spTree>
    <p:extLst>
      <p:ext uri="{BB962C8B-B14F-4D97-AF65-F5344CB8AC3E}">
        <p14:creationId xmlns:p14="http://schemas.microsoft.com/office/powerpoint/2010/main" val="33155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0" grpId="0" animBg="1"/>
      <p:bldP spid="12" grpId="0" animBg="1"/>
      <p:bldP spid="13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8" grpId="0" animBg="1"/>
      <p:bldP spid="10" grpId="0" animBg="1"/>
      <p:bldP spid="11" grpId="0" animBg="1"/>
      <p:bldP spid="14" grpId="0" animBg="1"/>
      <p:bldP spid="16" grpId="0" animBg="1"/>
      <p:bldP spid="23" grpId="0" animBg="1"/>
      <p:bldP spid="31" grpId="0" animBg="1"/>
      <p:bldP spid="33" grpId="0" animBg="1"/>
      <p:bldP spid="36" grpId="0" animBg="1"/>
      <p:bldP spid="28" grpId="0" animBg="1"/>
      <p:bldP spid="29" grpId="0" animBg="1"/>
      <p:bldP spid="35" grpId="0" animBg="1"/>
      <p:bldP spid="37" grpId="0" animBg="1"/>
      <p:bldP spid="38" grpId="0" animBg="1"/>
      <p:bldP spid="40" grpId="0" animBg="1"/>
      <p:bldP spid="25" grpId="0" animBg="1"/>
      <p:bldP spid="26" grpId="0" animBg="1"/>
      <p:bldP spid="27" grpId="0" animBg="1"/>
      <p:bldP spid="30" grpId="0" animBg="1"/>
      <p:bldP spid="32" grpId="0" animBg="1"/>
      <p:bldP spid="39" grpId="0" animBg="1"/>
      <p:bldP spid="34" grpId="0" animBg="1"/>
      <p:bldP spid="41" grpId="0" animBg="1"/>
      <p:bldP spid="42" grpId="0" animBg="1"/>
      <p:bldP spid="4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AC910D-2258-C74B-B46F-EF00CEA224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11" y="860719"/>
            <a:ext cx="5799541" cy="5580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EC2791-7E42-A540-960B-2932187DE7C6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32ABEB-684C-6C4B-85D3-40E280F4E0E2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D2287C-AFB6-EB42-AE6F-44001B366750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1FABE6-2A62-3A47-B478-8C5A923011A6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747C0D4-0770-2A4D-B444-EC5075AC7D15}"/>
              </a:ext>
            </a:extLst>
          </p:cNvPr>
          <p:cNvSpPr/>
          <p:nvPr/>
        </p:nvSpPr>
        <p:spPr>
          <a:xfrm>
            <a:off x="4494700" y="225894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E3B49C6-79FB-7E44-AC94-6C1A922EDFBA}"/>
              </a:ext>
            </a:extLst>
          </p:cNvPr>
          <p:cNvSpPr/>
          <p:nvPr/>
        </p:nvSpPr>
        <p:spPr>
          <a:xfrm>
            <a:off x="4494700" y="862367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4414FE2-920A-7745-A2BE-092E79DE2DD2}"/>
              </a:ext>
            </a:extLst>
          </p:cNvPr>
          <p:cNvSpPr/>
          <p:nvPr/>
        </p:nvSpPr>
        <p:spPr>
          <a:xfrm>
            <a:off x="105511" y="225895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F7A1261-ABAC-D34E-82B1-7801B135C023}"/>
              </a:ext>
            </a:extLst>
          </p:cNvPr>
          <p:cNvSpPr/>
          <p:nvPr/>
        </p:nvSpPr>
        <p:spPr>
          <a:xfrm>
            <a:off x="3032115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29C13A-F5DC-694E-A30B-A06606C858A2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80CA49-C88B-8144-885C-7ED03F445022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96046B6-CF97-9E4C-8BCA-BACAF9000D89}"/>
              </a:ext>
            </a:extLst>
          </p:cNvPr>
          <p:cNvSpPr/>
          <p:nvPr/>
        </p:nvSpPr>
        <p:spPr>
          <a:xfrm>
            <a:off x="1569530" y="225894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502930-5AC4-2247-AF1F-3A3191464084}"/>
              </a:ext>
            </a:extLst>
          </p:cNvPr>
          <p:cNvSpPr/>
          <p:nvPr/>
        </p:nvSpPr>
        <p:spPr>
          <a:xfrm>
            <a:off x="1569530" y="366188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02B6C66-2481-2341-A893-121E330A28B9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C6198D8-D3D2-454A-9E1D-B90E53C30D38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68B217-45F5-D646-917F-DF9FA011E491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95ED3E7-5BE2-FB42-9113-5E3E734A3C0F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BAA360E-15B8-AE4D-BF17-7081817D8FDB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7B37973-BF02-F149-B2BA-A338DC79A43B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27C8E5D-58D8-8D4D-9033-09B3F0C994B3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DB7774-A3C6-0A48-A1FF-6D96A3E32FC0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596867D-02D7-154E-86ED-8FF6C8E2ECED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FBAF824-8AF2-0E41-875E-29F6B78E5EAB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3B1A621-6A06-3D47-9F58-788B564F81B5}"/>
              </a:ext>
            </a:extLst>
          </p:cNvPr>
          <p:cNvSpPr/>
          <p:nvPr/>
        </p:nvSpPr>
        <p:spPr>
          <a:xfrm>
            <a:off x="105511" y="366188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C0C060E-2C0C-BC40-80A6-A2AFBB3DFBBD}"/>
              </a:ext>
            </a:extLst>
          </p:cNvPr>
          <p:cNvSpPr/>
          <p:nvPr/>
        </p:nvSpPr>
        <p:spPr>
          <a:xfrm>
            <a:off x="4494700" y="3661881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E7840F6-2D93-E042-959C-345ED2270AA4}"/>
              </a:ext>
            </a:extLst>
          </p:cNvPr>
          <p:cNvSpPr/>
          <p:nvPr/>
        </p:nvSpPr>
        <p:spPr>
          <a:xfrm>
            <a:off x="105511" y="5064815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CD7D873-EE3E-6641-9890-E6B4F76996D1}"/>
              </a:ext>
            </a:extLst>
          </p:cNvPr>
          <p:cNvSpPr/>
          <p:nvPr/>
        </p:nvSpPr>
        <p:spPr>
          <a:xfrm>
            <a:off x="3032115" y="5064814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D47B08E-631E-194E-B9EA-41ECC3522D3A}"/>
              </a:ext>
            </a:extLst>
          </p:cNvPr>
          <p:cNvSpPr/>
          <p:nvPr/>
        </p:nvSpPr>
        <p:spPr>
          <a:xfrm>
            <a:off x="1569530" y="506481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E9EBF3-43A0-ED4E-9967-198BCFFABD5B}"/>
              </a:ext>
            </a:extLst>
          </p:cNvPr>
          <p:cNvSpPr/>
          <p:nvPr/>
        </p:nvSpPr>
        <p:spPr>
          <a:xfrm>
            <a:off x="105511" y="860719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74941B9-6159-D948-B20C-9AA8B546C6F9}"/>
              </a:ext>
            </a:extLst>
          </p:cNvPr>
          <p:cNvSpPr/>
          <p:nvPr/>
        </p:nvSpPr>
        <p:spPr>
          <a:xfrm>
            <a:off x="1569530" y="860718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12AB97C-7DA0-6543-A98C-E5C90C32E6EB}"/>
              </a:ext>
            </a:extLst>
          </p:cNvPr>
          <p:cNvSpPr/>
          <p:nvPr/>
        </p:nvSpPr>
        <p:spPr>
          <a:xfrm>
            <a:off x="4494700" y="5064813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FDF2606-2A5F-2346-8F5F-D772EAEA1E9E}"/>
              </a:ext>
            </a:extLst>
          </p:cNvPr>
          <p:cNvSpPr/>
          <p:nvPr/>
        </p:nvSpPr>
        <p:spPr>
          <a:xfrm>
            <a:off x="3032115" y="3661882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D9B41FA-8B5E-1E4F-88CA-119C2BAAC8AB}"/>
              </a:ext>
            </a:extLst>
          </p:cNvPr>
          <p:cNvSpPr/>
          <p:nvPr/>
        </p:nvSpPr>
        <p:spPr>
          <a:xfrm>
            <a:off x="3032115" y="2258950"/>
            <a:ext cx="1404000" cy="1355431"/>
          </a:xfrm>
          <a:prstGeom prst="rect">
            <a:avLst/>
          </a:prstGeom>
          <a:solidFill>
            <a:srgbClr val="FFFFFF">
              <a:alpha val="74902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1 Rank (IV)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59203E3D-7771-D445-9766-F1EB3BD3A696}"/>
              </a:ext>
            </a:extLst>
          </p:cNvPr>
          <p:cNvSpPr/>
          <p:nvPr/>
        </p:nvSpPr>
        <p:spPr>
          <a:xfrm>
            <a:off x="6082145" y="927848"/>
            <a:ext cx="2981467" cy="138504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VA, GEMV, TS, MLP, HST-S, HST-L, RED, SCAN-SSA, SCAN-RSS, TRNS </a:t>
            </a:r>
            <a:r>
              <a:rPr lang="en-US" sz="1400" dirty="0">
                <a:solidFill>
                  <a:srgbClr val="00B050"/>
                </a:solidFill>
                <a:latin typeface="Candara" panose="020E0502030303020204" pitchFamily="34" charset="0"/>
              </a:rPr>
              <a:t>use parallel transfers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.</a:t>
            </a:r>
          </a:p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CPU-DPU and DPU-CPU transfer times decrease as we increase the number of DPUs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58E9C51-8355-6B43-BF4C-B3137DEB5D4E}"/>
              </a:ext>
            </a:extLst>
          </p:cNvPr>
          <p:cNvSpPr/>
          <p:nvPr/>
        </p:nvSpPr>
        <p:spPr>
          <a:xfrm>
            <a:off x="6082145" y="2391101"/>
            <a:ext cx="2981467" cy="14184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BS, NW </a:t>
            </a:r>
            <a:r>
              <a:rPr lang="en-US" sz="1400" dirty="0">
                <a:solidFill>
                  <a:schemeClr val="accent2"/>
                </a:solidFill>
                <a:latin typeface="Candara" panose="020E0502030303020204" pitchFamily="34" charset="0"/>
              </a:rPr>
              <a:t>use parallel transfers but do not reduce transfer times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BS transfers a complete array to all DPUs.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NW does not use all DPUs in all iterations</a:t>
            </a:r>
            <a:endParaRPr lang="en-US" sz="1400" dirty="0">
              <a:solidFill>
                <a:schemeClr val="accent2"/>
              </a:solidFill>
              <a:latin typeface="Candara" panose="020E0502030303020204" pitchFamily="34" charset="0"/>
            </a:endParaRP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CE33B74C-7AE1-8D41-832E-F3E0380C9668}"/>
              </a:ext>
            </a:extLst>
          </p:cNvPr>
          <p:cNvSpPr/>
          <p:nvPr/>
        </p:nvSpPr>
        <p:spPr>
          <a:xfrm>
            <a:off x="6082144" y="3887764"/>
            <a:ext cx="2981467" cy="7514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err="1">
                <a:solidFill>
                  <a:schemeClr val="tx1"/>
                </a:solidFill>
                <a:latin typeface="Candara" panose="020E0502030303020204" pitchFamily="34" charset="0"/>
              </a:rPr>
              <a:t>SpMV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SEL, UNI, BFS </a:t>
            </a:r>
            <a:r>
              <a:rPr lang="en-US" sz="1400" dirty="0">
                <a:solidFill>
                  <a:srgbClr val="C00000"/>
                </a:solidFill>
                <a:latin typeface="Candara" panose="020E0502030303020204" pitchFamily="34" charset="0"/>
              </a:rPr>
              <a:t>cannot use parallel transfers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as the transfer size per DPU is not fixed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AA074351-7E1D-A04A-9F2A-14899F42FF86}"/>
              </a:ext>
            </a:extLst>
          </p:cNvPr>
          <p:cNvSpPr/>
          <p:nvPr/>
        </p:nvSpPr>
        <p:spPr>
          <a:xfrm>
            <a:off x="6082143" y="4717451"/>
            <a:ext cx="2917726" cy="1702792"/>
          </a:xfrm>
          <a:prstGeom prst="roundRect">
            <a:avLst>
              <a:gd name="adj" fmla="val 9070"/>
            </a:avLst>
          </a:prstGeom>
          <a:solidFill>
            <a:srgbClr val="F2F9F3"/>
          </a:solidFill>
          <a:ln w="4445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46" name="Round Same Side Corner Rectangle 45">
            <a:extLst>
              <a:ext uri="{FF2B5EF4-FFF2-40B4-BE49-F238E27FC236}">
                <a16:creationId xmlns:a16="http://schemas.microsoft.com/office/drawing/2014/main" id="{D2F7B0F6-80B2-EB49-BA79-74AD5DD80A83}"/>
              </a:ext>
            </a:extLst>
          </p:cNvPr>
          <p:cNvSpPr/>
          <p:nvPr/>
        </p:nvSpPr>
        <p:spPr>
          <a:xfrm>
            <a:off x="6082143" y="4717448"/>
            <a:ext cx="2917725" cy="432000"/>
          </a:xfrm>
          <a:prstGeom prst="round2SameRect">
            <a:avLst>
              <a:gd name="adj1" fmla="val 30308"/>
              <a:gd name="adj2" fmla="val 0"/>
            </a:avLst>
          </a:prstGeom>
          <a:solidFill>
            <a:srgbClr val="0066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1400" b="1" i="1" dirty="0">
                <a:solidFill>
                  <a:schemeClr val="bg1"/>
                </a:solidFill>
                <a:latin typeface="Cambria" panose="02040503050406030204" pitchFamily="18" charset="0"/>
              </a:rPr>
              <a:t>PROGRAMMING RECOMMENDATION 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D873C1C-5359-0543-87C7-0C942DABEB8C}"/>
              </a:ext>
            </a:extLst>
          </p:cNvPr>
          <p:cNvSpPr txBox="1"/>
          <p:nvPr/>
        </p:nvSpPr>
        <p:spPr>
          <a:xfrm>
            <a:off x="6082143" y="5089999"/>
            <a:ext cx="2917726" cy="1384995"/>
          </a:xfrm>
          <a:prstGeom prst="rect">
            <a:avLst/>
          </a:prstGeom>
          <a:noFill/>
          <a:ln>
            <a:noFill/>
          </a:ln>
        </p:spPr>
        <p:txBody>
          <a:bodyPr wrap="square" lIns="180000" rtlCol="0">
            <a:spAutoFit/>
          </a:bodyPr>
          <a:lstStyle/>
          <a:p>
            <a:r>
              <a:rPr lang="en-US" sz="1400" b="1" dirty="0">
                <a:latin typeface="Cambria" panose="02040503050406030204" pitchFamily="18" charset="0"/>
              </a:rPr>
              <a:t>Parallel CPU-DPU/DPU-CPU transfers inside a rank of DPUs are recommended for real-world workloads</a:t>
            </a:r>
            <a:r>
              <a:rPr lang="en-US" sz="1400" dirty="0">
                <a:latin typeface="Cambria" panose="02040503050406030204" pitchFamily="18" charset="0"/>
              </a:rPr>
              <a:t> when all transferred buffers are of the same size.</a:t>
            </a:r>
          </a:p>
        </p:txBody>
      </p:sp>
    </p:spTree>
    <p:extLst>
      <p:ext uri="{BB962C8B-B14F-4D97-AF65-F5344CB8AC3E}">
        <p14:creationId xmlns:p14="http://schemas.microsoft.com/office/powerpoint/2010/main" val="404963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3" grpId="0" animBg="1"/>
      <p:bldP spid="11" grpId="0" animBg="1"/>
      <p:bldP spid="31" grpId="0" animBg="1"/>
      <p:bldP spid="28" grpId="0" animBg="1"/>
      <p:bldP spid="29" grpId="0" animBg="1"/>
      <p:bldP spid="27" grpId="0" animBg="1"/>
      <p:bldP spid="16" grpId="0" animBg="1"/>
      <p:bldP spid="20" grpId="0" animBg="1"/>
      <p:bldP spid="32" grpId="0" animBg="1"/>
      <p:bldP spid="3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8" grpId="0" animBg="1"/>
      <p:bldP spid="10" grpId="0" animBg="1"/>
      <p:bldP spid="23" grpId="0" animBg="1"/>
      <p:bldP spid="14" grpId="0" animBg="1"/>
      <p:bldP spid="33" grpId="0" animBg="1"/>
      <p:bldP spid="35" grpId="0" animBg="1"/>
      <p:bldP spid="37" grpId="0" animBg="1"/>
      <p:bldP spid="38" grpId="0" animBg="1"/>
      <p:bldP spid="40" grpId="0" animBg="1"/>
      <p:bldP spid="25" grpId="0" animBg="1"/>
      <p:bldP spid="26" grpId="0" animBg="1"/>
      <p:bldP spid="39" grpId="0" animBg="1"/>
      <p:bldP spid="34" grpId="0" animBg="1"/>
      <p:bldP spid="3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6BE3A-8518-6B43-A0A3-3337F1AFC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031389" cy="5293805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Strong scaling experiments on </a:t>
            </a:r>
            <a:r>
              <a:rPr lang="en-US" sz="2400">
                <a:solidFill>
                  <a:srgbClr val="0070C0"/>
                </a:solidFill>
              </a:rPr>
              <a:t>32 ranks</a:t>
            </a:r>
            <a:endParaRPr lang="en-US" sz="2400" dirty="0">
              <a:solidFill>
                <a:srgbClr val="0070C0"/>
              </a:solidFill>
            </a:endParaRPr>
          </a:p>
          <a:p>
            <a:pPr lvl="1"/>
            <a:r>
              <a:rPr lang="en-US" sz="2100" dirty="0"/>
              <a:t>We set the number of </a:t>
            </a:r>
            <a:r>
              <a:rPr lang="en-US" sz="2100" dirty="0" err="1"/>
              <a:t>tasklets</a:t>
            </a:r>
            <a:r>
              <a:rPr lang="en-US" sz="2100" dirty="0"/>
              <a:t> to the best performing one</a:t>
            </a:r>
          </a:p>
          <a:p>
            <a:pPr lvl="1"/>
            <a:r>
              <a:rPr lang="en-US" sz="2100" dirty="0"/>
              <a:t>The </a:t>
            </a:r>
            <a:r>
              <a:rPr lang="en-US" sz="2100" dirty="0">
                <a:solidFill>
                  <a:srgbClr val="C00000"/>
                </a:solidFill>
              </a:rPr>
              <a:t>number of DPUs is 256, 512, 1024, 2048</a:t>
            </a:r>
          </a:p>
          <a:p>
            <a:pPr lvl="1"/>
            <a:r>
              <a:rPr lang="en-US" sz="2100" dirty="0"/>
              <a:t>We show the breakdown of execution time:</a:t>
            </a:r>
          </a:p>
          <a:p>
            <a:pPr lvl="2"/>
            <a:r>
              <a:rPr lang="en-US" sz="1700" dirty="0">
                <a:solidFill>
                  <a:srgbClr val="00B050"/>
                </a:solidFill>
              </a:rPr>
              <a:t>DPU</a:t>
            </a:r>
            <a:r>
              <a:rPr lang="en-US" sz="1700" dirty="0"/>
              <a:t>: Execution time on the DPU</a:t>
            </a:r>
          </a:p>
          <a:p>
            <a:pPr lvl="2"/>
            <a:r>
              <a:rPr lang="en-US" sz="1700" dirty="0">
                <a:solidFill>
                  <a:srgbClr val="0070C0"/>
                </a:solidFill>
              </a:rPr>
              <a:t>Inter-DPU</a:t>
            </a:r>
            <a:r>
              <a:rPr lang="en-US" sz="1700" dirty="0"/>
              <a:t>: Time for inter-DPU communication via the host CPU</a:t>
            </a:r>
          </a:p>
          <a:p>
            <a:pPr lvl="2"/>
            <a:r>
              <a:rPr lang="en-US" sz="1700" dirty="0"/>
              <a:t>We do not show CPU-DPU/DPU-CPU transfer times</a:t>
            </a:r>
          </a:p>
          <a:p>
            <a:pPr lvl="1"/>
            <a:r>
              <a:rPr lang="en-US" sz="2100" dirty="0">
                <a:solidFill>
                  <a:srgbClr val="C00000"/>
                </a:solidFill>
              </a:rPr>
              <a:t>Speedup over 256 DPUs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68C7CA-02F7-AC4B-B2DF-D55EAA69E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613" y="873419"/>
            <a:ext cx="5580000" cy="5580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23FF1D-8675-EE42-8D80-937527AC2441}"/>
              </a:ext>
            </a:extLst>
          </p:cNvPr>
          <p:cNvSpPr/>
          <p:nvPr/>
        </p:nvSpPr>
        <p:spPr>
          <a:xfrm>
            <a:off x="3200400" y="873419"/>
            <a:ext cx="5863213" cy="554400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32 Ranks (I)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C523BA4-AEEC-EC49-BCCE-35D7DDB27793}"/>
              </a:ext>
            </a:extLst>
          </p:cNvPr>
          <p:cNvGraphicFramePr>
            <a:graphicFrameLocks/>
          </p:cNvGraphicFramePr>
          <p:nvPr/>
        </p:nvGraphicFramePr>
        <p:xfrm>
          <a:off x="3886530" y="1845000"/>
          <a:ext cx="2930800" cy="316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7963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-0.36094 -0.0007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56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4" grpId="1" animBg="1"/>
      <p:bldGraphic spid="9" grpId="0" uiExpand="1">
        <p:bldSub>
          <a:bldChart bld="series"/>
        </p:bldSub>
      </p:bldGraphic>
      <p:bldGraphic spid="9" grpId="1">
        <p:bldSub>
          <a:bldChart bld="series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F3C35E-4216-CA41-82CA-F8269BE24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1" y="860719"/>
            <a:ext cx="5580000" cy="5580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79FF141-B426-774F-B80F-AEA3760D71A4}"/>
              </a:ext>
            </a:extLst>
          </p:cNvPr>
          <p:cNvSpPr/>
          <p:nvPr/>
        </p:nvSpPr>
        <p:spPr>
          <a:xfrm>
            <a:off x="4324370" y="2232054"/>
            <a:ext cx="1368000" cy="1296000"/>
          </a:xfrm>
          <a:prstGeom prst="rect">
            <a:avLst/>
          </a:prstGeom>
          <a:solidFill>
            <a:srgbClr val="00B05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CE6A299-1A69-CE4F-BF52-CF3EA0FFF42F}"/>
              </a:ext>
            </a:extLst>
          </p:cNvPr>
          <p:cNvSpPr/>
          <p:nvPr/>
        </p:nvSpPr>
        <p:spPr>
          <a:xfrm>
            <a:off x="1497810" y="3572230"/>
            <a:ext cx="1350000" cy="1368000"/>
          </a:xfrm>
          <a:prstGeom prst="rect">
            <a:avLst/>
          </a:prstGeom>
          <a:solidFill>
            <a:srgbClr val="00B05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140B792-B8AC-D747-9C68-8FFC7F0CA6EA}"/>
              </a:ext>
            </a:extLst>
          </p:cNvPr>
          <p:cNvSpPr/>
          <p:nvPr/>
        </p:nvSpPr>
        <p:spPr>
          <a:xfrm>
            <a:off x="87580" y="860719"/>
            <a:ext cx="1368000" cy="1332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DEE398-7F2D-EE4D-A3DD-3E805C6AC93B}"/>
              </a:ext>
            </a:extLst>
          </p:cNvPr>
          <p:cNvSpPr/>
          <p:nvPr/>
        </p:nvSpPr>
        <p:spPr>
          <a:xfrm>
            <a:off x="1497810" y="860718"/>
            <a:ext cx="1350000" cy="1332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7862D8D-4343-B84A-AA9F-34954104049A}"/>
              </a:ext>
            </a:extLst>
          </p:cNvPr>
          <p:cNvSpPr/>
          <p:nvPr/>
        </p:nvSpPr>
        <p:spPr>
          <a:xfrm>
            <a:off x="2906605" y="860718"/>
            <a:ext cx="1368000" cy="1332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2DEE02D-1A5B-724F-A5C4-6F205E922F29}"/>
              </a:ext>
            </a:extLst>
          </p:cNvPr>
          <p:cNvSpPr/>
          <p:nvPr/>
        </p:nvSpPr>
        <p:spPr>
          <a:xfrm>
            <a:off x="4324370" y="862367"/>
            <a:ext cx="1368000" cy="1332000"/>
          </a:xfrm>
          <a:prstGeom prst="rect">
            <a:avLst/>
          </a:prstGeom>
          <a:solidFill>
            <a:srgbClr val="00B050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C413BD4-D301-B640-BA35-07D536944D60}"/>
              </a:ext>
            </a:extLst>
          </p:cNvPr>
          <p:cNvSpPr/>
          <p:nvPr/>
        </p:nvSpPr>
        <p:spPr>
          <a:xfrm>
            <a:off x="87580" y="2232056"/>
            <a:ext cx="1368000" cy="1296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A4416E9-082B-A84D-9AD4-43B99DFDD0F3}"/>
              </a:ext>
            </a:extLst>
          </p:cNvPr>
          <p:cNvSpPr/>
          <p:nvPr/>
        </p:nvSpPr>
        <p:spPr>
          <a:xfrm>
            <a:off x="2906605" y="2232055"/>
            <a:ext cx="1368000" cy="1296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8B911C5-70DA-5344-B9A3-D50D7173F0EF}"/>
              </a:ext>
            </a:extLst>
          </p:cNvPr>
          <p:cNvSpPr/>
          <p:nvPr/>
        </p:nvSpPr>
        <p:spPr>
          <a:xfrm>
            <a:off x="1497810" y="2232053"/>
            <a:ext cx="1350000" cy="1296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5EB7ED7-64AC-3343-841C-9C2B9A5B07EF}"/>
              </a:ext>
            </a:extLst>
          </p:cNvPr>
          <p:cNvSpPr/>
          <p:nvPr/>
        </p:nvSpPr>
        <p:spPr>
          <a:xfrm>
            <a:off x="87580" y="3572233"/>
            <a:ext cx="1368000" cy="1368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E4AB4A7-3478-4341-AFCD-3F05F9BDA5C1}"/>
              </a:ext>
            </a:extLst>
          </p:cNvPr>
          <p:cNvSpPr/>
          <p:nvPr/>
        </p:nvSpPr>
        <p:spPr>
          <a:xfrm>
            <a:off x="2906605" y="3572232"/>
            <a:ext cx="1368000" cy="1368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F822C27-C4B9-4247-B827-E09EC4BEA641}"/>
              </a:ext>
            </a:extLst>
          </p:cNvPr>
          <p:cNvSpPr/>
          <p:nvPr/>
        </p:nvSpPr>
        <p:spPr>
          <a:xfrm>
            <a:off x="4324370" y="3572231"/>
            <a:ext cx="1368000" cy="1368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83FE45-EE61-3543-957B-C94C3905CC38}"/>
              </a:ext>
            </a:extLst>
          </p:cNvPr>
          <p:cNvSpPr/>
          <p:nvPr/>
        </p:nvSpPr>
        <p:spPr>
          <a:xfrm>
            <a:off x="87580" y="5002059"/>
            <a:ext cx="1368000" cy="1404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71D725A-4A44-6E4D-9BCC-54842D913504}"/>
              </a:ext>
            </a:extLst>
          </p:cNvPr>
          <p:cNvSpPr/>
          <p:nvPr/>
        </p:nvSpPr>
        <p:spPr>
          <a:xfrm>
            <a:off x="2906605" y="5002058"/>
            <a:ext cx="1368000" cy="1404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8E5175-D494-7D43-93D5-E795358EC928}"/>
              </a:ext>
            </a:extLst>
          </p:cNvPr>
          <p:cNvSpPr/>
          <p:nvPr/>
        </p:nvSpPr>
        <p:spPr>
          <a:xfrm>
            <a:off x="4324370" y="5002057"/>
            <a:ext cx="1368000" cy="1404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5CB8403-B840-1C4E-956F-FFDA66BA2CB9}"/>
              </a:ext>
            </a:extLst>
          </p:cNvPr>
          <p:cNvSpPr/>
          <p:nvPr/>
        </p:nvSpPr>
        <p:spPr>
          <a:xfrm>
            <a:off x="1497810" y="5002056"/>
            <a:ext cx="1350000" cy="1404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DF578EA-6D52-3B48-8A55-50DB3C6CC824}"/>
              </a:ext>
            </a:extLst>
          </p:cNvPr>
          <p:cNvSpPr/>
          <p:nvPr/>
        </p:nvSpPr>
        <p:spPr>
          <a:xfrm>
            <a:off x="4333330" y="2241014"/>
            <a:ext cx="1368000" cy="1296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4A876A1-4EB0-954D-B393-683959E01E9E}"/>
              </a:ext>
            </a:extLst>
          </p:cNvPr>
          <p:cNvSpPr/>
          <p:nvPr/>
        </p:nvSpPr>
        <p:spPr>
          <a:xfrm>
            <a:off x="1506770" y="3581190"/>
            <a:ext cx="1350000" cy="1368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ECBCD98-1A96-154F-AD80-2984580573F8}"/>
              </a:ext>
            </a:extLst>
          </p:cNvPr>
          <p:cNvSpPr/>
          <p:nvPr/>
        </p:nvSpPr>
        <p:spPr>
          <a:xfrm>
            <a:off x="2915565" y="869678"/>
            <a:ext cx="1368000" cy="1332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83B3624-9C9F-3C43-9CC6-17E7B617BF76}"/>
              </a:ext>
            </a:extLst>
          </p:cNvPr>
          <p:cNvSpPr/>
          <p:nvPr/>
        </p:nvSpPr>
        <p:spPr>
          <a:xfrm>
            <a:off x="96540" y="869679"/>
            <a:ext cx="1368000" cy="1332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1E656C1-C1EC-A844-8852-6993D598156C}"/>
              </a:ext>
            </a:extLst>
          </p:cNvPr>
          <p:cNvSpPr/>
          <p:nvPr/>
        </p:nvSpPr>
        <p:spPr>
          <a:xfrm>
            <a:off x="1506770" y="869678"/>
            <a:ext cx="1350000" cy="1332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57D9496-9860-944C-9577-806AF29E6A51}"/>
              </a:ext>
            </a:extLst>
          </p:cNvPr>
          <p:cNvSpPr/>
          <p:nvPr/>
        </p:nvSpPr>
        <p:spPr>
          <a:xfrm>
            <a:off x="4333330" y="871327"/>
            <a:ext cx="1368000" cy="1332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313E16-5DA9-AC4C-80FF-038362C807C6}"/>
              </a:ext>
            </a:extLst>
          </p:cNvPr>
          <p:cNvSpPr/>
          <p:nvPr/>
        </p:nvSpPr>
        <p:spPr>
          <a:xfrm>
            <a:off x="96540" y="2241016"/>
            <a:ext cx="1368000" cy="1296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F269A50-3009-4D4A-A775-27A7FF4CBD2F}"/>
              </a:ext>
            </a:extLst>
          </p:cNvPr>
          <p:cNvSpPr/>
          <p:nvPr/>
        </p:nvSpPr>
        <p:spPr>
          <a:xfrm>
            <a:off x="2915565" y="2241015"/>
            <a:ext cx="1368000" cy="1296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8E67D9-69B8-4340-AD63-8C2DFCB7A12C}"/>
              </a:ext>
            </a:extLst>
          </p:cNvPr>
          <p:cNvSpPr/>
          <p:nvPr/>
        </p:nvSpPr>
        <p:spPr>
          <a:xfrm>
            <a:off x="1506770" y="2241013"/>
            <a:ext cx="1350000" cy="1296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F3F84F7-CACC-2F4C-AAA1-54959815EA72}"/>
              </a:ext>
            </a:extLst>
          </p:cNvPr>
          <p:cNvSpPr/>
          <p:nvPr/>
        </p:nvSpPr>
        <p:spPr>
          <a:xfrm>
            <a:off x="96540" y="3581193"/>
            <a:ext cx="1368000" cy="1368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97D722B-CD1E-954E-AEAB-E20A0DAF4E54}"/>
              </a:ext>
            </a:extLst>
          </p:cNvPr>
          <p:cNvSpPr/>
          <p:nvPr/>
        </p:nvSpPr>
        <p:spPr>
          <a:xfrm>
            <a:off x="2915565" y="3581192"/>
            <a:ext cx="1368000" cy="1368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EF036EB-8FEC-DA4E-9F27-B8F973D82399}"/>
              </a:ext>
            </a:extLst>
          </p:cNvPr>
          <p:cNvSpPr/>
          <p:nvPr/>
        </p:nvSpPr>
        <p:spPr>
          <a:xfrm>
            <a:off x="4333330" y="3581191"/>
            <a:ext cx="1368000" cy="1368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C678087-F12D-6545-825F-0B49E83D24E1}"/>
              </a:ext>
            </a:extLst>
          </p:cNvPr>
          <p:cNvSpPr/>
          <p:nvPr/>
        </p:nvSpPr>
        <p:spPr>
          <a:xfrm>
            <a:off x="96540" y="5011019"/>
            <a:ext cx="1368000" cy="1404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509E531-8821-6143-8694-1BE6F1D601BA}"/>
              </a:ext>
            </a:extLst>
          </p:cNvPr>
          <p:cNvSpPr/>
          <p:nvPr/>
        </p:nvSpPr>
        <p:spPr>
          <a:xfrm>
            <a:off x="2915565" y="5011018"/>
            <a:ext cx="1368000" cy="1404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8343FB5-323F-154B-B78A-B00B1BFF6677}"/>
              </a:ext>
            </a:extLst>
          </p:cNvPr>
          <p:cNvSpPr/>
          <p:nvPr/>
        </p:nvSpPr>
        <p:spPr>
          <a:xfrm>
            <a:off x="4333330" y="5011017"/>
            <a:ext cx="1368000" cy="1404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054648E-232B-9546-B4EA-0A0F37ABF780}"/>
              </a:ext>
            </a:extLst>
          </p:cNvPr>
          <p:cNvSpPr/>
          <p:nvPr/>
        </p:nvSpPr>
        <p:spPr>
          <a:xfrm>
            <a:off x="1506770" y="5011016"/>
            <a:ext cx="1350000" cy="1404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32 Ranks (II)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77FC3CE5-1753-1A40-8A6A-688B4CB58F07}"/>
              </a:ext>
            </a:extLst>
          </p:cNvPr>
          <p:cNvSpPr/>
          <p:nvPr/>
        </p:nvSpPr>
        <p:spPr>
          <a:xfrm>
            <a:off x="6082144" y="2530159"/>
            <a:ext cx="2981467" cy="5885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err="1">
                <a:solidFill>
                  <a:schemeClr val="tx1"/>
                </a:solidFill>
                <a:latin typeface="Candara" panose="020E0502030303020204" pitchFamily="34" charset="0"/>
              </a:rPr>
              <a:t>SpMV</a:t>
            </a:r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, BFS, NW </a:t>
            </a:r>
            <a:r>
              <a:rPr lang="en-US" sz="1400" dirty="0">
                <a:solidFill>
                  <a:srgbClr val="C00000"/>
                </a:solidFill>
                <a:latin typeface="Candara" panose="020E0502030303020204" pitchFamily="34" charset="0"/>
              </a:rPr>
              <a:t>do not scale linearly due to load imbalance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9BF018FF-A725-3C49-A265-1BD6BA0F3D69}"/>
              </a:ext>
            </a:extLst>
          </p:cNvPr>
          <p:cNvSpPr/>
          <p:nvPr/>
        </p:nvSpPr>
        <p:spPr>
          <a:xfrm>
            <a:off x="6071505" y="3183202"/>
            <a:ext cx="2981467" cy="3010813"/>
          </a:xfrm>
          <a:prstGeom prst="roundRect">
            <a:avLst>
              <a:gd name="adj" fmla="val 5763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7" name="Round Same Side Corner Rectangle 56">
            <a:extLst>
              <a:ext uri="{FF2B5EF4-FFF2-40B4-BE49-F238E27FC236}">
                <a16:creationId xmlns:a16="http://schemas.microsoft.com/office/drawing/2014/main" id="{47FB5699-D8F7-C34F-83E0-D7DD4FE77FC9}"/>
              </a:ext>
            </a:extLst>
          </p:cNvPr>
          <p:cNvSpPr/>
          <p:nvPr/>
        </p:nvSpPr>
        <p:spPr>
          <a:xfrm>
            <a:off x="6071505" y="3183196"/>
            <a:ext cx="2981467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C6E9EE0-83F9-EE43-8CE0-2B148EC1A655}"/>
              </a:ext>
            </a:extLst>
          </p:cNvPr>
          <p:cNvSpPr txBox="1"/>
          <p:nvPr/>
        </p:nvSpPr>
        <p:spPr>
          <a:xfrm>
            <a:off x="6062291" y="3554901"/>
            <a:ext cx="2981467" cy="2585323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</a:rPr>
              <a:t>Load balancing across DPUs ensures linear reduction of the execution time spent on the DPUs</a:t>
            </a:r>
            <a:r>
              <a:rPr lang="en-US" dirty="0">
                <a:latin typeface="Cambria" panose="02040503050406030204" pitchFamily="18" charset="0"/>
              </a:rPr>
              <a:t> for a given problem size, when all available DPUs are used (as observed in strong scaling experiments). </a:t>
            </a:r>
          </a:p>
        </p:txBody>
      </p: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042ECB67-5E7D-1C4F-B5F0-B0BCB169D35F}"/>
              </a:ext>
            </a:extLst>
          </p:cNvPr>
          <p:cNvSpPr/>
          <p:nvPr/>
        </p:nvSpPr>
        <p:spPr>
          <a:xfrm>
            <a:off x="6082145" y="1110922"/>
            <a:ext cx="2981467" cy="1330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VA, GEMV, SEL, UNI, BS, TS, MLP, HST-S, HSTS-L, RED, SCAN-SSA (both kernel), SCAN-RSS (both kernels), and TRNS (both kernels) </a:t>
            </a:r>
            <a:r>
              <a:rPr lang="en-US" sz="1400" dirty="0">
                <a:solidFill>
                  <a:srgbClr val="00B050"/>
                </a:solidFill>
                <a:latin typeface="Candara" panose="020E0502030303020204" pitchFamily="34" charset="0"/>
              </a:rPr>
              <a:t>scale linearly with the number of DPUs</a:t>
            </a:r>
          </a:p>
        </p:txBody>
      </p:sp>
    </p:spTree>
    <p:extLst>
      <p:ext uri="{BB962C8B-B14F-4D97-AF65-F5344CB8AC3E}">
        <p14:creationId xmlns:p14="http://schemas.microsoft.com/office/powerpoint/2010/main" val="272047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7" grpId="0" animBg="1"/>
      <p:bldP spid="45" grpId="0" animBg="1"/>
      <p:bldP spid="46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9" grpId="0" animBg="1"/>
      <p:bldP spid="61" grpId="0" animBg="1"/>
      <p:bldP spid="39" grpId="0" animBg="1"/>
      <p:bldP spid="40" grpId="0" animBg="1"/>
      <p:bldP spid="57" grpId="0" animBg="1"/>
      <p:bldP spid="58" grpId="0"/>
      <p:bldP spid="6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F3C35E-4216-CA41-82CA-F8269BE24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11" y="860719"/>
            <a:ext cx="5580000" cy="55800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79FF141-B426-774F-B80F-AEA3760D71A4}"/>
              </a:ext>
            </a:extLst>
          </p:cNvPr>
          <p:cNvSpPr/>
          <p:nvPr/>
        </p:nvSpPr>
        <p:spPr>
          <a:xfrm>
            <a:off x="4324370" y="2232054"/>
            <a:ext cx="1368000" cy="1296000"/>
          </a:xfrm>
          <a:prstGeom prst="rect">
            <a:avLst/>
          </a:prstGeom>
          <a:solidFill>
            <a:srgbClr val="00B05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CE6A299-1A69-CE4F-BF52-CF3EA0FFF42F}"/>
              </a:ext>
            </a:extLst>
          </p:cNvPr>
          <p:cNvSpPr/>
          <p:nvPr/>
        </p:nvSpPr>
        <p:spPr>
          <a:xfrm>
            <a:off x="1497810" y="3572230"/>
            <a:ext cx="1350000" cy="1368000"/>
          </a:xfrm>
          <a:prstGeom prst="rect">
            <a:avLst/>
          </a:prstGeom>
          <a:solidFill>
            <a:srgbClr val="00B050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5EB7ED7-64AC-3343-841C-9C2B9A5B07EF}"/>
              </a:ext>
            </a:extLst>
          </p:cNvPr>
          <p:cNvSpPr/>
          <p:nvPr/>
        </p:nvSpPr>
        <p:spPr>
          <a:xfrm>
            <a:off x="87580" y="3572233"/>
            <a:ext cx="1368000" cy="1368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71D725A-4A44-6E4D-9BCC-54842D913504}"/>
              </a:ext>
            </a:extLst>
          </p:cNvPr>
          <p:cNvSpPr/>
          <p:nvPr/>
        </p:nvSpPr>
        <p:spPr>
          <a:xfrm>
            <a:off x="2906605" y="5002058"/>
            <a:ext cx="1368000" cy="1404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5CB8403-B840-1C4E-956F-FFDA66BA2CB9}"/>
              </a:ext>
            </a:extLst>
          </p:cNvPr>
          <p:cNvSpPr/>
          <p:nvPr/>
        </p:nvSpPr>
        <p:spPr>
          <a:xfrm>
            <a:off x="1497810" y="5002056"/>
            <a:ext cx="1350000" cy="1404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DF578EA-6D52-3B48-8A55-50DB3C6CC824}"/>
              </a:ext>
            </a:extLst>
          </p:cNvPr>
          <p:cNvSpPr/>
          <p:nvPr/>
        </p:nvSpPr>
        <p:spPr>
          <a:xfrm>
            <a:off x="4333330" y="2241014"/>
            <a:ext cx="1368000" cy="1296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4A876A1-4EB0-954D-B393-683959E01E9E}"/>
              </a:ext>
            </a:extLst>
          </p:cNvPr>
          <p:cNvSpPr/>
          <p:nvPr/>
        </p:nvSpPr>
        <p:spPr>
          <a:xfrm>
            <a:off x="1506770" y="3581190"/>
            <a:ext cx="1350000" cy="1368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F3F84F7-CACC-2F4C-AAA1-54959815EA72}"/>
              </a:ext>
            </a:extLst>
          </p:cNvPr>
          <p:cNvSpPr/>
          <p:nvPr/>
        </p:nvSpPr>
        <p:spPr>
          <a:xfrm>
            <a:off x="96540" y="3581193"/>
            <a:ext cx="1368000" cy="1368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509E531-8821-6143-8694-1BE6F1D601BA}"/>
              </a:ext>
            </a:extLst>
          </p:cNvPr>
          <p:cNvSpPr/>
          <p:nvPr/>
        </p:nvSpPr>
        <p:spPr>
          <a:xfrm>
            <a:off x="2915565" y="5011018"/>
            <a:ext cx="1368000" cy="1404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3054648E-232B-9546-B4EA-0A0F37ABF780}"/>
              </a:ext>
            </a:extLst>
          </p:cNvPr>
          <p:cNvSpPr/>
          <p:nvPr/>
        </p:nvSpPr>
        <p:spPr>
          <a:xfrm>
            <a:off x="1506770" y="5011016"/>
            <a:ext cx="1350000" cy="1404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140B792-B8AC-D747-9C68-8FFC7F0CA6EA}"/>
              </a:ext>
            </a:extLst>
          </p:cNvPr>
          <p:cNvSpPr/>
          <p:nvPr/>
        </p:nvSpPr>
        <p:spPr>
          <a:xfrm>
            <a:off x="87580" y="860719"/>
            <a:ext cx="1368000" cy="1332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DEE398-7F2D-EE4D-A3DD-3E805C6AC93B}"/>
              </a:ext>
            </a:extLst>
          </p:cNvPr>
          <p:cNvSpPr/>
          <p:nvPr/>
        </p:nvSpPr>
        <p:spPr>
          <a:xfrm>
            <a:off x="1497810" y="860718"/>
            <a:ext cx="1350000" cy="1332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7862D8D-4343-B84A-AA9F-34954104049A}"/>
              </a:ext>
            </a:extLst>
          </p:cNvPr>
          <p:cNvSpPr/>
          <p:nvPr/>
        </p:nvSpPr>
        <p:spPr>
          <a:xfrm>
            <a:off x="2906605" y="860718"/>
            <a:ext cx="1368000" cy="1332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2DEE02D-1A5B-724F-A5C4-6F205E922F29}"/>
              </a:ext>
            </a:extLst>
          </p:cNvPr>
          <p:cNvSpPr/>
          <p:nvPr/>
        </p:nvSpPr>
        <p:spPr>
          <a:xfrm>
            <a:off x="4324370" y="862367"/>
            <a:ext cx="1368000" cy="1332000"/>
          </a:xfrm>
          <a:prstGeom prst="rect">
            <a:avLst/>
          </a:prstGeom>
          <a:solidFill>
            <a:srgbClr val="00B050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C413BD4-D301-B640-BA35-07D536944D60}"/>
              </a:ext>
            </a:extLst>
          </p:cNvPr>
          <p:cNvSpPr/>
          <p:nvPr/>
        </p:nvSpPr>
        <p:spPr>
          <a:xfrm>
            <a:off x="87580" y="2232056"/>
            <a:ext cx="1368000" cy="1296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A4416E9-082B-A84D-9AD4-43B99DFDD0F3}"/>
              </a:ext>
            </a:extLst>
          </p:cNvPr>
          <p:cNvSpPr/>
          <p:nvPr/>
        </p:nvSpPr>
        <p:spPr>
          <a:xfrm>
            <a:off x="2906605" y="2232055"/>
            <a:ext cx="1368000" cy="1296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8B911C5-70DA-5344-B9A3-D50D7173F0EF}"/>
              </a:ext>
            </a:extLst>
          </p:cNvPr>
          <p:cNvSpPr/>
          <p:nvPr/>
        </p:nvSpPr>
        <p:spPr>
          <a:xfrm>
            <a:off x="1497810" y="2232053"/>
            <a:ext cx="1350000" cy="1296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E4AB4A7-3478-4341-AFCD-3F05F9BDA5C1}"/>
              </a:ext>
            </a:extLst>
          </p:cNvPr>
          <p:cNvSpPr/>
          <p:nvPr/>
        </p:nvSpPr>
        <p:spPr>
          <a:xfrm>
            <a:off x="2906605" y="3572232"/>
            <a:ext cx="1368000" cy="1368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F822C27-C4B9-4247-B827-E09EC4BEA641}"/>
              </a:ext>
            </a:extLst>
          </p:cNvPr>
          <p:cNvSpPr/>
          <p:nvPr/>
        </p:nvSpPr>
        <p:spPr>
          <a:xfrm>
            <a:off x="4324370" y="3572231"/>
            <a:ext cx="1368000" cy="1368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183FE45-EE61-3543-957B-C94C3905CC38}"/>
              </a:ext>
            </a:extLst>
          </p:cNvPr>
          <p:cNvSpPr/>
          <p:nvPr/>
        </p:nvSpPr>
        <p:spPr>
          <a:xfrm>
            <a:off x="87580" y="5002059"/>
            <a:ext cx="1368000" cy="1404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8E5175-D494-7D43-93D5-E795358EC928}"/>
              </a:ext>
            </a:extLst>
          </p:cNvPr>
          <p:cNvSpPr/>
          <p:nvPr/>
        </p:nvSpPr>
        <p:spPr>
          <a:xfrm>
            <a:off x="4324370" y="5002057"/>
            <a:ext cx="1368000" cy="1404000"/>
          </a:xfrm>
          <a:prstGeom prst="rect">
            <a:avLst/>
          </a:prstGeom>
          <a:solidFill>
            <a:srgbClr val="FFFFFF">
              <a:alpha val="0"/>
            </a:srgb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ECBCD98-1A96-154F-AD80-2984580573F8}"/>
              </a:ext>
            </a:extLst>
          </p:cNvPr>
          <p:cNvSpPr/>
          <p:nvPr/>
        </p:nvSpPr>
        <p:spPr>
          <a:xfrm>
            <a:off x="2915565" y="869678"/>
            <a:ext cx="1368000" cy="1332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83B3624-9C9F-3C43-9CC6-17E7B617BF76}"/>
              </a:ext>
            </a:extLst>
          </p:cNvPr>
          <p:cNvSpPr/>
          <p:nvPr/>
        </p:nvSpPr>
        <p:spPr>
          <a:xfrm>
            <a:off x="96540" y="869679"/>
            <a:ext cx="1368000" cy="1332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1E656C1-C1EC-A844-8852-6993D598156C}"/>
              </a:ext>
            </a:extLst>
          </p:cNvPr>
          <p:cNvSpPr/>
          <p:nvPr/>
        </p:nvSpPr>
        <p:spPr>
          <a:xfrm>
            <a:off x="1506770" y="869678"/>
            <a:ext cx="1350000" cy="1332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F269A50-3009-4D4A-A775-27A7FF4CBD2F}"/>
              </a:ext>
            </a:extLst>
          </p:cNvPr>
          <p:cNvSpPr/>
          <p:nvPr/>
        </p:nvSpPr>
        <p:spPr>
          <a:xfrm>
            <a:off x="2915565" y="2241015"/>
            <a:ext cx="1368000" cy="1296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E8E67D9-69B8-4340-AD63-8C2DFCB7A12C}"/>
              </a:ext>
            </a:extLst>
          </p:cNvPr>
          <p:cNvSpPr/>
          <p:nvPr/>
        </p:nvSpPr>
        <p:spPr>
          <a:xfrm>
            <a:off x="1506770" y="2241013"/>
            <a:ext cx="1350000" cy="1296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8343FB5-323F-154B-B78A-B00B1BFF6677}"/>
              </a:ext>
            </a:extLst>
          </p:cNvPr>
          <p:cNvSpPr/>
          <p:nvPr/>
        </p:nvSpPr>
        <p:spPr>
          <a:xfrm>
            <a:off x="4333330" y="5011017"/>
            <a:ext cx="1368000" cy="1404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57D9496-9860-944C-9577-806AF29E6A51}"/>
              </a:ext>
            </a:extLst>
          </p:cNvPr>
          <p:cNvSpPr/>
          <p:nvPr/>
        </p:nvSpPr>
        <p:spPr>
          <a:xfrm>
            <a:off x="4333330" y="871327"/>
            <a:ext cx="1368000" cy="1332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9313E16-5DA9-AC4C-80FF-038362C807C6}"/>
              </a:ext>
            </a:extLst>
          </p:cNvPr>
          <p:cNvSpPr/>
          <p:nvPr/>
        </p:nvSpPr>
        <p:spPr>
          <a:xfrm>
            <a:off x="96540" y="2241016"/>
            <a:ext cx="1368000" cy="1296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97D722B-CD1E-954E-AEAB-E20A0DAF4E54}"/>
              </a:ext>
            </a:extLst>
          </p:cNvPr>
          <p:cNvSpPr/>
          <p:nvPr/>
        </p:nvSpPr>
        <p:spPr>
          <a:xfrm>
            <a:off x="2915565" y="3581192"/>
            <a:ext cx="1368000" cy="1368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EF036EB-8FEC-DA4E-9F27-B8F973D82399}"/>
              </a:ext>
            </a:extLst>
          </p:cNvPr>
          <p:cNvSpPr/>
          <p:nvPr/>
        </p:nvSpPr>
        <p:spPr>
          <a:xfrm>
            <a:off x="4333330" y="3581191"/>
            <a:ext cx="1368000" cy="1368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C678087-F12D-6545-825F-0B49E83D24E1}"/>
              </a:ext>
            </a:extLst>
          </p:cNvPr>
          <p:cNvSpPr/>
          <p:nvPr/>
        </p:nvSpPr>
        <p:spPr>
          <a:xfrm>
            <a:off x="96540" y="5011019"/>
            <a:ext cx="1368000" cy="1404000"/>
          </a:xfrm>
          <a:prstGeom prst="rect">
            <a:avLst/>
          </a:prstGeom>
          <a:solidFill>
            <a:srgbClr val="FFFFFF">
              <a:alpha val="74902"/>
            </a:srgb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ysClr val="windowText" lastClr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Strong Scaling: 32 Ranks (III)</a:t>
            </a: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BB08AE25-5806-DF4C-B329-F837064BBA87}"/>
              </a:ext>
            </a:extLst>
          </p:cNvPr>
          <p:cNvSpPr/>
          <p:nvPr/>
        </p:nvSpPr>
        <p:spPr>
          <a:xfrm>
            <a:off x="6071505" y="1782138"/>
            <a:ext cx="2981467" cy="1470648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3" name="Round Same Side Corner Rectangle 62">
            <a:extLst>
              <a:ext uri="{FF2B5EF4-FFF2-40B4-BE49-F238E27FC236}">
                <a16:creationId xmlns:a16="http://schemas.microsoft.com/office/drawing/2014/main" id="{1CD92AF1-ACF6-054A-A1A9-D2DF4F96EBE8}"/>
              </a:ext>
            </a:extLst>
          </p:cNvPr>
          <p:cNvSpPr/>
          <p:nvPr/>
        </p:nvSpPr>
        <p:spPr>
          <a:xfrm>
            <a:off x="6071505" y="1782131"/>
            <a:ext cx="2981467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3054227-803E-A542-9831-27D82C6499A2}"/>
              </a:ext>
            </a:extLst>
          </p:cNvPr>
          <p:cNvSpPr txBox="1"/>
          <p:nvPr/>
        </p:nvSpPr>
        <p:spPr>
          <a:xfrm>
            <a:off x="6062291" y="2207627"/>
            <a:ext cx="2981467" cy="1015663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sz="1500" b="1" dirty="0">
                <a:latin typeface="Cambria" panose="02040503050406030204" pitchFamily="18" charset="0"/>
              </a:rPr>
              <a:t>The overhead of merging partial results from DPUs in the host CPU is tolerable </a:t>
            </a:r>
            <a:r>
              <a:rPr lang="en-US" sz="1500" dirty="0">
                <a:latin typeface="Cambria" panose="02040503050406030204" pitchFamily="18" charset="0"/>
              </a:rPr>
              <a:t>across all </a:t>
            </a:r>
            <a:r>
              <a:rPr lang="en-US" sz="1500" dirty="0" err="1">
                <a:latin typeface="Cambria" panose="02040503050406030204" pitchFamily="18" charset="0"/>
              </a:rPr>
              <a:t>PrIM</a:t>
            </a:r>
            <a:r>
              <a:rPr lang="en-US" sz="1500" dirty="0">
                <a:latin typeface="Cambria" panose="02040503050406030204" pitchFamily="18" charset="0"/>
              </a:rPr>
              <a:t> benchmarks that need it. 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484D7255-1193-CE4B-9509-4934996D11FD}"/>
              </a:ext>
            </a:extLst>
          </p:cNvPr>
          <p:cNvSpPr/>
          <p:nvPr/>
        </p:nvSpPr>
        <p:spPr>
          <a:xfrm>
            <a:off x="6082145" y="1037182"/>
            <a:ext cx="2981467" cy="65468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SEL, UNI, HST-S, HST-L, RED only need to merge final results</a:t>
            </a:r>
            <a:endParaRPr lang="en-US" sz="1400" dirty="0">
              <a:solidFill>
                <a:srgbClr val="00B050"/>
              </a:solidFill>
              <a:latin typeface="Candara" panose="020E0502030303020204" pitchFamily="34" charset="0"/>
            </a:endParaRPr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4B4099A5-F66A-0944-906B-BB7211CD8FB5}"/>
              </a:ext>
            </a:extLst>
          </p:cNvPr>
          <p:cNvSpPr/>
          <p:nvPr/>
        </p:nvSpPr>
        <p:spPr>
          <a:xfrm>
            <a:off x="6091359" y="4132496"/>
            <a:ext cx="2981467" cy="2133649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7" name="Round Same Side Corner Rectangle 66">
            <a:extLst>
              <a:ext uri="{FF2B5EF4-FFF2-40B4-BE49-F238E27FC236}">
                <a16:creationId xmlns:a16="http://schemas.microsoft.com/office/drawing/2014/main" id="{2D5A7A7E-6D4B-2646-A0CC-3075BED1841B}"/>
              </a:ext>
            </a:extLst>
          </p:cNvPr>
          <p:cNvSpPr/>
          <p:nvPr/>
        </p:nvSpPr>
        <p:spPr>
          <a:xfrm>
            <a:off x="6091359" y="4132490"/>
            <a:ext cx="2981467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16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A7A514D-9045-FE4C-A50B-C1F9CA1022DE}"/>
              </a:ext>
            </a:extLst>
          </p:cNvPr>
          <p:cNvSpPr txBox="1"/>
          <p:nvPr/>
        </p:nvSpPr>
        <p:spPr>
          <a:xfrm>
            <a:off x="6082145" y="4557986"/>
            <a:ext cx="2981467" cy="1708160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sz="1500" b="1" dirty="0">
                <a:latin typeface="Cambria" panose="02040503050406030204" pitchFamily="18" charset="0"/>
              </a:rPr>
              <a:t>Complex synchronization across DPUs (i.e., inter-DPU synchronization involving two-way communication with the host CPU) imposes significant overhead, which limits scalability to more DPUs</a:t>
            </a:r>
            <a:r>
              <a:rPr lang="en-US" sz="1500" dirty="0">
                <a:latin typeface="Cambria" panose="02040503050406030204" pitchFamily="18" charset="0"/>
              </a:rPr>
              <a:t>. </a:t>
            </a:r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29969970-72C7-BD4D-9F1F-83A8F66A4D80}"/>
              </a:ext>
            </a:extLst>
          </p:cNvPr>
          <p:cNvSpPr/>
          <p:nvPr/>
        </p:nvSpPr>
        <p:spPr>
          <a:xfrm>
            <a:off x="6101999" y="3372791"/>
            <a:ext cx="2981467" cy="65141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  <a:latin typeface="Candara" panose="020E0502030303020204" pitchFamily="34" charset="0"/>
              </a:rPr>
              <a:t>BFS, MLP, NW, SCAN-SSA, SCAN-RSS have more complex communication</a:t>
            </a:r>
            <a:endParaRPr lang="en-US" sz="1400" dirty="0">
              <a:solidFill>
                <a:srgbClr val="00B05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83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4" grpId="0" animBg="1"/>
      <p:bldP spid="38" grpId="0" animBg="1"/>
      <p:bldP spid="42" grpId="0" animBg="1"/>
      <p:bldP spid="43" grpId="0" animBg="1"/>
      <p:bldP spid="44" grpId="0" animBg="1"/>
      <p:bldP spid="52" grpId="0" animBg="1"/>
      <p:bldP spid="56" grpId="0" animBg="1"/>
      <p:bldP spid="61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48" grpId="0" animBg="1"/>
      <p:bldP spid="49" grpId="0" animBg="1"/>
      <p:bldP spid="53" grpId="0" animBg="1"/>
      <p:bldP spid="54" grpId="0" animBg="1"/>
      <p:bldP spid="55" grpId="0" animBg="1"/>
      <p:bldP spid="62" grpId="0" animBg="1"/>
      <p:bldP spid="63" grpId="0" animBg="1"/>
      <p:bldP spid="64" grpId="0"/>
      <p:bldP spid="65" grpId="0" animBg="1"/>
      <p:bldP spid="66" grpId="0" animBg="1"/>
      <p:bldP spid="67" grpId="0" animBg="1"/>
      <p:bldP spid="68" grpId="0"/>
      <p:bldP spid="6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Weak Scaling: 1 Rank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9BF018FF-A725-3C49-A265-1BD6BA0F3D69}"/>
              </a:ext>
            </a:extLst>
          </p:cNvPr>
          <p:cNvSpPr/>
          <p:nvPr/>
        </p:nvSpPr>
        <p:spPr>
          <a:xfrm>
            <a:off x="6071505" y="1195541"/>
            <a:ext cx="2981467" cy="2980034"/>
          </a:xfrm>
          <a:prstGeom prst="roundRect">
            <a:avLst>
              <a:gd name="adj" fmla="val 6363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7" name="Round Same Side Corner Rectangle 56">
            <a:extLst>
              <a:ext uri="{FF2B5EF4-FFF2-40B4-BE49-F238E27FC236}">
                <a16:creationId xmlns:a16="http://schemas.microsoft.com/office/drawing/2014/main" id="{47FB5699-D8F7-C34F-83E0-D7DD4FE77FC9}"/>
              </a:ext>
            </a:extLst>
          </p:cNvPr>
          <p:cNvSpPr/>
          <p:nvPr/>
        </p:nvSpPr>
        <p:spPr>
          <a:xfrm>
            <a:off x="6071505" y="1195534"/>
            <a:ext cx="2981467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17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C6E9EE0-83F9-EE43-8CE0-2B148EC1A655}"/>
              </a:ext>
            </a:extLst>
          </p:cNvPr>
          <p:cNvSpPr txBox="1"/>
          <p:nvPr/>
        </p:nvSpPr>
        <p:spPr>
          <a:xfrm>
            <a:off x="6062291" y="1621030"/>
            <a:ext cx="2981467" cy="2554545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sz="1600" b="1" dirty="0">
                <a:latin typeface="Cambria" panose="02040503050406030204" pitchFamily="18" charset="0"/>
              </a:rPr>
              <a:t>Equally-sized problems assigned to different DPUs and little/no inter-DPU synchronization lead to linear weak scaling </a:t>
            </a:r>
            <a:r>
              <a:rPr lang="en-US" sz="1600" dirty="0">
                <a:latin typeface="Cambria" panose="02040503050406030204" pitchFamily="18" charset="0"/>
              </a:rPr>
              <a:t>of the execution time spent on the DPUs (i.e., constant execution time when we increase the number of DPUs and the dataset size accordingly). 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6E4CA248-79CF-0641-88D3-50FBC4F6804C}"/>
              </a:ext>
            </a:extLst>
          </p:cNvPr>
          <p:cNvSpPr/>
          <p:nvPr/>
        </p:nvSpPr>
        <p:spPr>
          <a:xfrm>
            <a:off x="6091359" y="4374036"/>
            <a:ext cx="2981467" cy="1748929"/>
          </a:xfrm>
          <a:prstGeom prst="roundRect">
            <a:avLst>
              <a:gd name="adj" fmla="val 9070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1" name="Round Same Side Corner Rectangle 60">
            <a:extLst>
              <a:ext uri="{FF2B5EF4-FFF2-40B4-BE49-F238E27FC236}">
                <a16:creationId xmlns:a16="http://schemas.microsoft.com/office/drawing/2014/main" id="{D6060AC6-1DD7-004B-A5B3-5EE6C8BE57DF}"/>
              </a:ext>
            </a:extLst>
          </p:cNvPr>
          <p:cNvSpPr/>
          <p:nvPr/>
        </p:nvSpPr>
        <p:spPr>
          <a:xfrm>
            <a:off x="6091359" y="4391282"/>
            <a:ext cx="2981467" cy="396000"/>
          </a:xfrm>
          <a:prstGeom prst="round2SameRect">
            <a:avLst>
              <a:gd name="adj1" fmla="val 25098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62DD269-106D-ED45-9D35-5B6F85BEFDB2}"/>
              </a:ext>
            </a:extLst>
          </p:cNvPr>
          <p:cNvSpPr txBox="1"/>
          <p:nvPr/>
        </p:nvSpPr>
        <p:spPr>
          <a:xfrm>
            <a:off x="6082145" y="4799526"/>
            <a:ext cx="2981467" cy="1323439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sz="1600" b="1" dirty="0">
                <a:latin typeface="Cambria" panose="02040503050406030204" pitchFamily="18" charset="0"/>
              </a:rPr>
              <a:t>Sustained bandwidth of parallel CPU-DPU/DPU-CPU transfers inside a rank of DPUs increases </a:t>
            </a:r>
            <a:r>
              <a:rPr lang="en-US" sz="1600" b="1" dirty="0" err="1">
                <a:latin typeface="Cambria" panose="02040503050406030204" pitchFamily="18" charset="0"/>
              </a:rPr>
              <a:t>sublinearly</a:t>
            </a:r>
            <a:r>
              <a:rPr lang="en-US" sz="1600" dirty="0">
                <a:latin typeface="Cambria" panose="02040503050406030204" pitchFamily="18" charset="0"/>
              </a:rPr>
              <a:t> with the number of DPUs.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DDD0A8-74EB-5548-933D-8257C29C4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58" y="873992"/>
            <a:ext cx="5799541" cy="5580000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EB66557A-4370-AF49-BDF6-F6940359BACC}"/>
              </a:ext>
            </a:extLst>
          </p:cNvPr>
          <p:cNvSpPr/>
          <p:nvPr/>
        </p:nvSpPr>
        <p:spPr>
          <a:xfrm>
            <a:off x="122592" y="884550"/>
            <a:ext cx="5863213" cy="5544000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5" name="Chart 64">
            <a:extLst>
              <a:ext uri="{FF2B5EF4-FFF2-40B4-BE49-F238E27FC236}">
                <a16:creationId xmlns:a16="http://schemas.microsoft.com/office/drawing/2014/main" id="{D912F25D-50DB-CA4D-A389-648CAB90D4B5}"/>
              </a:ext>
            </a:extLst>
          </p:cNvPr>
          <p:cNvGraphicFramePr>
            <a:graphicFrameLocks/>
          </p:cNvGraphicFramePr>
          <p:nvPr/>
        </p:nvGraphicFramePr>
        <p:xfrm>
          <a:off x="1642382" y="1621030"/>
          <a:ext cx="29308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1332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7" grpId="0" animBg="1"/>
      <p:bldP spid="58" grpId="0"/>
      <p:bldP spid="59" grpId="0" animBg="1"/>
      <p:bldP spid="61" grpId="0" animBg="1"/>
      <p:bldP spid="62" grpId="0"/>
      <p:bldP spid="64" grpId="0" animBg="1"/>
      <p:bldGraphic spid="65" grpId="0" uiExpand="1">
        <p:bldSub>
          <a:bldChart bld="series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64C52-7F57-D04B-AE19-26711BA26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CPU/GPU: Evaluation Methodology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6BE3A-8518-6B43-A0A3-3337F1AFC4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Comparison of both UPMEM-based PIM systems </a:t>
            </a:r>
            <a:r>
              <a:rPr lang="en-US" dirty="0">
                <a:solidFill>
                  <a:srgbClr val="00B050"/>
                </a:solidFill>
              </a:rPr>
              <a:t>to state-of-the-art CPU and GPU</a:t>
            </a:r>
          </a:p>
          <a:p>
            <a:pPr lvl="1"/>
            <a:r>
              <a:rPr lang="en-US" dirty="0"/>
              <a:t>Intel Xeon E3-1240 CPU</a:t>
            </a:r>
          </a:p>
          <a:p>
            <a:pPr lvl="1"/>
            <a:r>
              <a:rPr lang="en-US" dirty="0"/>
              <a:t>NVIDIA Titan V GPU</a:t>
            </a:r>
          </a:p>
          <a:p>
            <a:r>
              <a:rPr lang="en-US" dirty="0"/>
              <a:t>We use </a:t>
            </a:r>
            <a:r>
              <a:rPr lang="en-US" dirty="0">
                <a:solidFill>
                  <a:srgbClr val="C00000"/>
                </a:solidFill>
              </a:rPr>
              <a:t>state-of-the-art CPU and GPU counterparts</a:t>
            </a:r>
            <a:r>
              <a:rPr lang="en-US" dirty="0"/>
              <a:t> of </a:t>
            </a:r>
            <a:r>
              <a:rPr lang="en-US" dirty="0" err="1"/>
              <a:t>PrIM</a:t>
            </a:r>
            <a:r>
              <a:rPr lang="en-US" dirty="0"/>
              <a:t> benchmarks</a:t>
            </a:r>
          </a:p>
          <a:p>
            <a:pPr lvl="1"/>
            <a:r>
              <a:rPr lang="en-US" dirty="0">
                <a:solidFill>
                  <a:srgbClr val="00B0F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https://github.com/CMU-SAFARI/prim-benchmarks</a:t>
            </a:r>
            <a:endParaRPr lang="en-US" dirty="0"/>
          </a:p>
          <a:p>
            <a:r>
              <a:rPr lang="en-US" dirty="0"/>
              <a:t>We use the </a:t>
            </a:r>
            <a:r>
              <a:rPr lang="en-US" dirty="0">
                <a:solidFill>
                  <a:srgbClr val="0070C0"/>
                </a:solidFill>
              </a:rPr>
              <a:t>largest dataset that we can fit in the GPU</a:t>
            </a:r>
            <a:r>
              <a:rPr lang="en-US" dirty="0"/>
              <a:t> memory</a:t>
            </a:r>
          </a:p>
          <a:p>
            <a:r>
              <a:rPr lang="en-US" dirty="0"/>
              <a:t>We show overall execution time, including DPU kernel time and inter DPU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12926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CPU/GPU: Performance Comparison (I)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66632C0-F0A1-3A48-A999-5A93D469E4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000" y="913302"/>
          <a:ext cx="9000000" cy="3807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1A97F01-7391-1F4F-866C-1945B0944185}"/>
              </a:ext>
            </a:extLst>
          </p:cNvPr>
          <p:cNvSpPr/>
          <p:nvPr/>
        </p:nvSpPr>
        <p:spPr>
          <a:xfrm>
            <a:off x="464214" y="4808624"/>
            <a:ext cx="8215572" cy="78379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The 2,556-DPU and the 640-DPU systems outperform the CPU for </a:t>
            </a: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ndara" panose="020E0502030303020204" pitchFamily="34" charset="0"/>
              </a:rPr>
              <a:t>all benchmarks except </a:t>
            </a:r>
            <a:r>
              <a:rPr lang="en-US" sz="22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andara" panose="020E0502030303020204" pitchFamily="34" charset="0"/>
              </a:rPr>
              <a:t>SpMV</a:t>
            </a: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  <a:latin typeface="Candara" panose="020E0502030303020204" pitchFamily="34" charset="0"/>
              </a:rPr>
              <a:t>, BFS, and NW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  <a:latin typeface="Candara" panose="020E0502030303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0417DB-CE0F-BF4A-94A8-271FA4EC1E26}"/>
              </a:ext>
            </a:extLst>
          </p:cNvPr>
          <p:cNvSpPr/>
          <p:nvPr/>
        </p:nvSpPr>
        <p:spPr>
          <a:xfrm>
            <a:off x="5605670" y="1378226"/>
            <a:ext cx="357808" cy="26636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2A0405-D778-6E49-BE7E-0F485EBA57C2}"/>
              </a:ext>
            </a:extLst>
          </p:cNvPr>
          <p:cNvSpPr/>
          <p:nvPr/>
        </p:nvSpPr>
        <p:spPr>
          <a:xfrm>
            <a:off x="6327914" y="1378225"/>
            <a:ext cx="357808" cy="26636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D10BD69-F7BB-A54E-96B5-49A2A6DC44F9}"/>
              </a:ext>
            </a:extLst>
          </p:cNvPr>
          <p:cNvSpPr/>
          <p:nvPr/>
        </p:nvSpPr>
        <p:spPr>
          <a:xfrm>
            <a:off x="7050158" y="1378224"/>
            <a:ext cx="357808" cy="26636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160FFD9-D775-0B4F-86C2-16FD03CB8961}"/>
              </a:ext>
            </a:extLst>
          </p:cNvPr>
          <p:cNvSpPr/>
          <p:nvPr/>
        </p:nvSpPr>
        <p:spPr>
          <a:xfrm>
            <a:off x="464214" y="5640298"/>
            <a:ext cx="8215572" cy="78379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The 2,556-DPU and the 640-DPU are, respectively, 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93.0x and 27.9x faster than the CPU for 13 of the </a:t>
            </a:r>
            <a:r>
              <a:rPr lang="en-US" sz="2200" dirty="0" err="1">
                <a:solidFill>
                  <a:srgbClr val="FFC000"/>
                </a:solidFill>
                <a:latin typeface="Candara" panose="020E0502030303020204" pitchFamily="34" charset="0"/>
              </a:rPr>
              <a:t>PrIM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 benchmarks</a:t>
            </a:r>
            <a:endParaRPr lang="en-US" dirty="0">
              <a:solidFill>
                <a:srgbClr val="FFC000"/>
              </a:solidFill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76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CPU/GPU: Performance Comparison (II)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66632C0-F0A1-3A48-A999-5A93D469E4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000" y="913302"/>
          <a:ext cx="9000000" cy="3807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1A97F01-7391-1F4F-866C-1945B0944185}"/>
              </a:ext>
            </a:extLst>
          </p:cNvPr>
          <p:cNvSpPr/>
          <p:nvPr/>
        </p:nvSpPr>
        <p:spPr>
          <a:xfrm>
            <a:off x="464214" y="4808624"/>
            <a:ext cx="8215572" cy="78379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The 2,556-DPU outperforms the GPU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for 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10 </a:t>
            </a:r>
            <a:r>
              <a:rPr lang="en-US" sz="2200" dirty="0" err="1">
                <a:solidFill>
                  <a:srgbClr val="FFC000"/>
                </a:solidFill>
                <a:latin typeface="Candara" panose="020E0502030303020204" pitchFamily="34" charset="0"/>
              </a:rPr>
              <a:t>PrIM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 benchmarks with an average of 2.54x</a:t>
            </a:r>
            <a:endParaRPr lang="en-US" dirty="0">
              <a:solidFill>
                <a:srgbClr val="FFC000"/>
              </a:solidFill>
              <a:latin typeface="Candara" panose="020E0502030303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160FFD9-D775-0B4F-86C2-16FD03CB8961}"/>
              </a:ext>
            </a:extLst>
          </p:cNvPr>
          <p:cNvSpPr/>
          <p:nvPr/>
        </p:nvSpPr>
        <p:spPr>
          <a:xfrm>
            <a:off x="464214" y="5640298"/>
            <a:ext cx="8215572" cy="78379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The performance of 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the 640-DPU is within 65% </a:t>
            </a:r>
          </a:p>
          <a:p>
            <a:pPr algn="ctr"/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the performance of the GPU</a:t>
            </a:r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 for the same 10 </a:t>
            </a:r>
            <a:r>
              <a:rPr lang="en-US" sz="2200" dirty="0" err="1">
                <a:solidFill>
                  <a:schemeClr val="bg1"/>
                </a:solidFill>
                <a:latin typeface="Candara" panose="020E0502030303020204" pitchFamily="34" charset="0"/>
              </a:rPr>
              <a:t>PrIM</a:t>
            </a:r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 benchmarks</a:t>
            </a:r>
            <a:endParaRPr lang="en-US" dirty="0">
              <a:solidFill>
                <a:srgbClr val="FFC000"/>
              </a:solidFill>
              <a:latin typeface="Candara" panose="020E0502030303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7A41674-C562-A346-8D0B-95C18468A69A}"/>
              </a:ext>
            </a:extLst>
          </p:cNvPr>
          <p:cNvSpPr/>
          <p:nvPr/>
        </p:nvSpPr>
        <p:spPr>
          <a:xfrm>
            <a:off x="1232452" y="1298713"/>
            <a:ext cx="3631095" cy="303474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40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CPU/GPU: Performance Comparison (III)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F66632C0-F0A1-3A48-A999-5A93D469E4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000" y="913302"/>
          <a:ext cx="9000000" cy="3807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86AFBF55-5425-1D49-B337-C7653377291F}"/>
              </a:ext>
            </a:extLst>
          </p:cNvPr>
          <p:cNvSpPr/>
          <p:nvPr/>
        </p:nvSpPr>
        <p:spPr>
          <a:xfrm>
            <a:off x="1232452" y="1298713"/>
            <a:ext cx="3631095" cy="303474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D7FE97D-2960-BC45-9EA4-C13EEE6396CB}"/>
              </a:ext>
            </a:extLst>
          </p:cNvPr>
          <p:cNvSpPr/>
          <p:nvPr/>
        </p:nvSpPr>
        <p:spPr>
          <a:xfrm>
            <a:off x="701177" y="3711348"/>
            <a:ext cx="7741646" cy="2703443"/>
          </a:xfrm>
          <a:prstGeom prst="roundRect">
            <a:avLst>
              <a:gd name="adj" fmla="val 7357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95D8526F-C3DC-4648-82BE-C22B75E8A537}"/>
              </a:ext>
            </a:extLst>
          </p:cNvPr>
          <p:cNvSpPr/>
          <p:nvPr/>
        </p:nvSpPr>
        <p:spPr>
          <a:xfrm>
            <a:off x="701177" y="3711347"/>
            <a:ext cx="7741646" cy="396000"/>
          </a:xfrm>
          <a:prstGeom prst="round2SameRect">
            <a:avLst>
              <a:gd name="adj1" fmla="val 33688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19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D2CECB-52B0-4D46-AFF5-3E91BC237804}"/>
              </a:ext>
            </a:extLst>
          </p:cNvPr>
          <p:cNvSpPr txBox="1"/>
          <p:nvPr/>
        </p:nvSpPr>
        <p:spPr>
          <a:xfrm>
            <a:off x="701177" y="4106467"/>
            <a:ext cx="7741646" cy="2308324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</a:rPr>
              <a:t>The UPMEM-based PIM system can outperform a state-of-the-art GPU</a:t>
            </a:r>
            <a:r>
              <a:rPr lang="en-US" dirty="0">
                <a:latin typeface="Cambria" panose="02040503050406030204" pitchFamily="18" charset="0"/>
              </a:rPr>
              <a:t> on workloads </a:t>
            </a:r>
            <a:r>
              <a:rPr lang="en-US" b="1" dirty="0">
                <a:latin typeface="Cambria" panose="02040503050406030204" pitchFamily="18" charset="0"/>
              </a:rPr>
              <a:t>with three key characteristics</a:t>
            </a:r>
            <a:r>
              <a:rPr lang="en-US" dirty="0">
                <a:latin typeface="Cambria" panose="02040503050406030204" pitchFamily="18" charset="0"/>
              </a:rPr>
              <a:t>: </a:t>
            </a:r>
            <a:endParaRPr lang="en-US" sz="2000" dirty="0"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en-US" dirty="0">
                <a:latin typeface="Cambria" panose="02040503050406030204" pitchFamily="18" charset="0"/>
              </a:rPr>
              <a:t>Streaming memory accesses</a:t>
            </a:r>
          </a:p>
          <a:p>
            <a:pPr marL="342900" indent="-342900">
              <a:buAutoNum type="arabicPeriod"/>
            </a:pPr>
            <a:r>
              <a:rPr lang="en-US" dirty="0">
                <a:latin typeface="Cambria" panose="02040503050406030204" pitchFamily="18" charset="0"/>
              </a:rPr>
              <a:t>No or little inter-DPU synchronization</a:t>
            </a:r>
          </a:p>
          <a:p>
            <a:pPr marL="342900" indent="-342900">
              <a:buAutoNum type="arabicPeriod"/>
            </a:pPr>
            <a:r>
              <a:rPr lang="en-US" dirty="0">
                <a:latin typeface="Cambria" panose="02040503050406030204" pitchFamily="18" charset="0"/>
              </a:rPr>
              <a:t>No or little use of integer multiplication, integer division, or floating point operations</a:t>
            </a:r>
          </a:p>
          <a:p>
            <a:r>
              <a:rPr lang="en-US" dirty="0">
                <a:latin typeface="Cambria" panose="02040503050406030204" pitchFamily="18" charset="0"/>
              </a:rPr>
              <a:t>These three key characteristics make a </a:t>
            </a:r>
            <a:r>
              <a:rPr lang="en-US" b="1" dirty="0">
                <a:latin typeface="Cambria" panose="02040503050406030204" pitchFamily="18" charset="0"/>
              </a:rPr>
              <a:t>workload potentially suitable to the UPMEM PIM architecture</a:t>
            </a:r>
            <a:r>
              <a:rPr lang="en-US" dirty="0">
                <a:latin typeface="Cambria" panose="02040503050406030204" pitchFamily="18" charset="0"/>
              </a:rPr>
              <a:t>.</a:t>
            </a:r>
            <a:endParaRPr lang="en-US" sz="20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27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F4718-E176-FC48-B556-D5B3A7C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Accelerator Model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EE7E5-BA02-EB49-B7A9-49BFA3F9D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i="1" dirty="0"/>
              <a:t>FIG. 6 is a flow diagram representing operations in a method of delegating a processing task to a DRAM processor according to an example embodiment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2D8CD-A3CB-3E42-81F2-96F4BBA46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7933" y="1665630"/>
            <a:ext cx="4568135" cy="44953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FE34C5-F311-A043-8EB2-544973B5CC13}"/>
              </a:ext>
            </a:extLst>
          </p:cNvPr>
          <p:cNvSpPr/>
          <p:nvPr/>
        </p:nvSpPr>
        <p:spPr>
          <a:xfrm>
            <a:off x="2464904" y="1769165"/>
            <a:ext cx="3279913" cy="795131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E90BBB-5E91-C14C-AC15-B1554764A8B8}"/>
              </a:ext>
            </a:extLst>
          </p:cNvPr>
          <p:cNvSpPr/>
          <p:nvPr/>
        </p:nvSpPr>
        <p:spPr>
          <a:xfrm>
            <a:off x="2464904" y="2842591"/>
            <a:ext cx="3269974" cy="795131"/>
          </a:xfrm>
          <a:prstGeom prst="rect">
            <a:avLst/>
          </a:prstGeom>
          <a:solidFill>
            <a:srgbClr val="C5E0B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23DC2-3F23-1E42-AAB4-3BC0F20CE110}"/>
              </a:ext>
            </a:extLst>
          </p:cNvPr>
          <p:cNvSpPr/>
          <p:nvPr/>
        </p:nvSpPr>
        <p:spPr>
          <a:xfrm>
            <a:off x="2464904" y="3916017"/>
            <a:ext cx="3279913" cy="367748"/>
          </a:xfrm>
          <a:prstGeom prst="rect">
            <a:avLst/>
          </a:prstGeom>
          <a:solidFill>
            <a:srgbClr val="00B050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A59AE943-1A85-A34B-B187-F5FDA44E55D1}"/>
              </a:ext>
            </a:extLst>
          </p:cNvPr>
          <p:cNvSpPr/>
          <p:nvPr/>
        </p:nvSpPr>
        <p:spPr>
          <a:xfrm>
            <a:off x="3219303" y="4571025"/>
            <a:ext cx="1769165" cy="735494"/>
          </a:xfrm>
          <a:prstGeom prst="diamond">
            <a:avLst/>
          </a:prstGeom>
          <a:solidFill>
            <a:srgbClr val="ED7D31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283719-F18A-8140-B56C-5184FB97A397}"/>
              </a:ext>
            </a:extLst>
          </p:cNvPr>
          <p:cNvSpPr/>
          <p:nvPr/>
        </p:nvSpPr>
        <p:spPr>
          <a:xfrm>
            <a:off x="2465878" y="5585791"/>
            <a:ext cx="3269974" cy="367749"/>
          </a:xfrm>
          <a:prstGeom prst="rect">
            <a:avLst/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A7697A-76A1-6147-95C3-5CA8B2D7171D}"/>
              </a:ext>
            </a:extLst>
          </p:cNvPr>
          <p:cNvSpPr txBox="1"/>
          <p:nvPr/>
        </p:nvSpPr>
        <p:spPr>
          <a:xfrm>
            <a:off x="1911657" y="6553223"/>
            <a:ext cx="53206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Fabrice </a:t>
            </a:r>
            <a:r>
              <a:rPr lang="en-US" sz="1000" dirty="0" err="1"/>
              <a:t>Devaux</a:t>
            </a:r>
            <a:r>
              <a:rPr lang="en-US" sz="1000" dirty="0"/>
              <a:t>, Jean-François Roy. “Memory circuit with integrated processor.” US 10,324,870 B2.</a:t>
            </a:r>
          </a:p>
        </p:txBody>
      </p:sp>
    </p:spTree>
    <p:extLst>
      <p:ext uri="{BB962C8B-B14F-4D97-AF65-F5344CB8AC3E}">
        <p14:creationId xmlns:p14="http://schemas.microsoft.com/office/powerpoint/2010/main" val="6352762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CPU/GPU: Energy Comparison (I)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1A97F01-7391-1F4F-866C-1945B0944185}"/>
              </a:ext>
            </a:extLst>
          </p:cNvPr>
          <p:cNvSpPr/>
          <p:nvPr/>
        </p:nvSpPr>
        <p:spPr>
          <a:xfrm>
            <a:off x="464214" y="4808624"/>
            <a:ext cx="8215572" cy="78379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The 640-DPU system consumes 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on average 1.64x less energy than the CPU for all 16 </a:t>
            </a:r>
            <a:r>
              <a:rPr lang="en-US" sz="2200" dirty="0" err="1">
                <a:solidFill>
                  <a:srgbClr val="FFC000"/>
                </a:solidFill>
                <a:latin typeface="Candara" panose="020E0502030303020204" pitchFamily="34" charset="0"/>
              </a:rPr>
              <a:t>PrIM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 benchmarks</a:t>
            </a:r>
            <a:endParaRPr lang="en-US" dirty="0">
              <a:solidFill>
                <a:srgbClr val="FFC000"/>
              </a:solidFill>
              <a:latin typeface="Candara" panose="020E0502030303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A160FFD9-D775-0B4F-86C2-16FD03CB8961}"/>
              </a:ext>
            </a:extLst>
          </p:cNvPr>
          <p:cNvSpPr/>
          <p:nvPr/>
        </p:nvSpPr>
        <p:spPr>
          <a:xfrm>
            <a:off x="464214" y="5640298"/>
            <a:ext cx="8215572" cy="783797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For 12 benchmarks</a:t>
            </a:r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, the 640-DPU system provides energy savings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of </a:t>
            </a:r>
            <a:r>
              <a:rPr lang="en-US" sz="2200" dirty="0">
                <a:solidFill>
                  <a:srgbClr val="FFC000"/>
                </a:solidFill>
                <a:latin typeface="Candara" panose="020E0502030303020204" pitchFamily="34" charset="0"/>
              </a:rPr>
              <a:t>5.23x over the CPU</a:t>
            </a:r>
            <a:endParaRPr lang="en-US" dirty="0">
              <a:solidFill>
                <a:srgbClr val="FFC000"/>
              </a:solidFill>
              <a:latin typeface="Candara" panose="020E0502030303020204" pitchFamily="34" charset="0"/>
            </a:endParaRP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D108889F-D916-454D-9391-E23D5F5D6A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000" y="879156"/>
          <a:ext cx="9000000" cy="3807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C286A357-218A-E84D-AC0C-807C6A1D662A}"/>
              </a:ext>
            </a:extLst>
          </p:cNvPr>
          <p:cNvSpPr/>
          <p:nvPr/>
        </p:nvSpPr>
        <p:spPr>
          <a:xfrm>
            <a:off x="1099930" y="1205948"/>
            <a:ext cx="3710609" cy="312751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C2E23B-6947-3245-BDAD-1CD2B23A5DC7}"/>
              </a:ext>
            </a:extLst>
          </p:cNvPr>
          <p:cNvSpPr/>
          <p:nvPr/>
        </p:nvSpPr>
        <p:spPr>
          <a:xfrm>
            <a:off x="5188226" y="1205948"/>
            <a:ext cx="351183" cy="312751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F31AADF-C020-4445-82CC-73A110C3C261}"/>
              </a:ext>
            </a:extLst>
          </p:cNvPr>
          <p:cNvSpPr/>
          <p:nvPr/>
        </p:nvSpPr>
        <p:spPr>
          <a:xfrm>
            <a:off x="5917096" y="1205948"/>
            <a:ext cx="351183" cy="3127514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06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4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Graphic spid="14" grpId="0" uiExpand="1">
        <p:bldSub>
          <a:bldChart bld="category"/>
        </p:bldSub>
      </p:bldGraphic>
      <p:bldP spid="15" grpId="0" animBg="1"/>
      <p:bldP spid="16" grpId="0" animBg="1"/>
      <p:bldP spid="1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CPU/GPU: Energy Comparison (II)</a:t>
            </a: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D108889F-D916-454D-9391-E23D5F5D6A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000" y="879156"/>
          <a:ext cx="9000000" cy="3807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2DEBD98-FA37-F840-B866-6FCC79CD3AD4}"/>
              </a:ext>
            </a:extLst>
          </p:cNvPr>
          <p:cNvSpPr/>
          <p:nvPr/>
        </p:nvSpPr>
        <p:spPr>
          <a:xfrm>
            <a:off x="701177" y="3419804"/>
            <a:ext cx="7741646" cy="2980442"/>
          </a:xfrm>
          <a:prstGeom prst="roundRect">
            <a:avLst>
              <a:gd name="adj" fmla="val 7357"/>
            </a:avLst>
          </a:prstGeom>
          <a:solidFill>
            <a:srgbClr val="F5F6FB"/>
          </a:solidFill>
          <a:ln w="44450"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AC56BE9C-D53E-8541-9801-74905310F9C3}"/>
              </a:ext>
            </a:extLst>
          </p:cNvPr>
          <p:cNvSpPr/>
          <p:nvPr/>
        </p:nvSpPr>
        <p:spPr>
          <a:xfrm>
            <a:off x="701177" y="3419803"/>
            <a:ext cx="7741646" cy="396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2D458A"/>
          </a:solidFill>
          <a:ln>
            <a:solidFill>
              <a:srgbClr val="2D45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latin typeface="Cambria" panose="02040503050406030204" pitchFamily="18" charset="0"/>
              </a:rPr>
              <a:t>KEY OBSERVATION 20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8DE82E-BA1F-F042-A082-561AF4A0DB10}"/>
              </a:ext>
            </a:extLst>
          </p:cNvPr>
          <p:cNvSpPr txBox="1"/>
          <p:nvPr/>
        </p:nvSpPr>
        <p:spPr>
          <a:xfrm>
            <a:off x="701177" y="3814923"/>
            <a:ext cx="7741646" cy="2585323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r>
              <a:rPr lang="en-US" b="1" dirty="0">
                <a:latin typeface="Cambria" panose="02040503050406030204" pitchFamily="18" charset="0"/>
              </a:rPr>
              <a:t>The UPMEM-based PIM system provides large energy savings over a state-of-the-art CPU</a:t>
            </a:r>
            <a:r>
              <a:rPr lang="en-US" dirty="0">
                <a:latin typeface="Cambria" panose="02040503050406030204" pitchFamily="18" charset="0"/>
              </a:rPr>
              <a:t> due to higher performance (thus, lower static energy) and less data movement between memory and processors. </a:t>
            </a:r>
          </a:p>
          <a:p>
            <a:r>
              <a:rPr lang="en-US" b="1" dirty="0">
                <a:latin typeface="Cambria" panose="02040503050406030204" pitchFamily="18" charset="0"/>
              </a:rPr>
              <a:t>The UPMEM-based PIM system provides energy savings over a state-of-the-art CPU/GPU on workloads where it outperforms the CPU/GPU</a:t>
            </a:r>
            <a:r>
              <a:rPr lang="en-US" dirty="0">
                <a:latin typeface="Cambria" panose="02040503050406030204" pitchFamily="18" charset="0"/>
              </a:rPr>
              <a:t>. </a:t>
            </a:r>
          </a:p>
          <a:p>
            <a:r>
              <a:rPr lang="en-US" dirty="0">
                <a:latin typeface="Cambria" panose="02040503050406030204" pitchFamily="18" charset="0"/>
              </a:rPr>
              <a:t>This is because the source of both performance improvement and energy savings is the same: </a:t>
            </a:r>
            <a:r>
              <a:rPr lang="en-US" b="1" dirty="0">
                <a:latin typeface="Cambria" panose="02040503050406030204" pitchFamily="18" charset="0"/>
              </a:rPr>
              <a:t>the significant reduction in data movement between the memory and the processor cores</a:t>
            </a:r>
            <a:r>
              <a:rPr lang="en-US" dirty="0">
                <a:latin typeface="Cambria" panose="02040503050406030204" pitchFamily="18" charset="0"/>
              </a:rPr>
              <a:t>, which the UPMEM-based PIM system can provide for PIM-suitable workloads. </a:t>
            </a:r>
          </a:p>
        </p:txBody>
      </p:sp>
    </p:spTree>
    <p:extLst>
      <p:ext uri="{BB962C8B-B14F-4D97-AF65-F5344CB8AC3E}">
        <p14:creationId xmlns:p14="http://schemas.microsoft.com/office/powerpoint/2010/main" val="334513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4">
            <a:extLst>
              <a:ext uri="{FF2B5EF4-FFF2-40B4-BE49-F238E27FC236}">
                <a16:creationId xmlns:a16="http://schemas.microsoft.com/office/drawing/2014/main" id="{6C599EA8-303B-8F44-B67E-1E9A7D6B83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66713" y="1747838"/>
            <a:ext cx="8428037" cy="995362"/>
          </a:xfrm>
        </p:spPr>
        <p:txBody>
          <a:bodyPr/>
          <a:lstStyle/>
          <a:p>
            <a:pPr algn="ctr" eaLnBrk="1" hangingPunct="1"/>
            <a:r>
              <a:rPr lang="en-US" altLang="en-US" b="1" dirty="0">
                <a:ea typeface="ＭＳ Ｐゴシック" panose="020B0600070205080204" pitchFamily="34" charset="-128"/>
              </a:rPr>
              <a:t>Key Takeaways</a:t>
            </a:r>
          </a:p>
        </p:txBody>
      </p:sp>
      <p:sp>
        <p:nvSpPr>
          <p:cNvPr id="81922" name="Rectangle 5">
            <a:extLst>
              <a:ext uri="{FF2B5EF4-FFF2-40B4-BE49-F238E27FC236}">
                <a16:creationId xmlns:a16="http://schemas.microsoft.com/office/drawing/2014/main" id="{EB66DB82-34C1-994A-A27C-C184C7C5BDD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304800" y="3581400"/>
            <a:ext cx="8458200" cy="2900363"/>
          </a:xfrm>
        </p:spPr>
        <p:txBody>
          <a:bodyPr/>
          <a:lstStyle/>
          <a:p>
            <a:pPr eaLnBrk="1" hangingPunct="1"/>
            <a:endParaRPr lang="en-US" altLang="en-US" i="1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961153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 Takeaway 1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959BB4B7-D308-A343-86BB-DEF6AAC242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2136" y="1172483"/>
          <a:ext cx="4680000" cy="27949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Group 11">
            <a:extLst>
              <a:ext uri="{FF2B5EF4-FFF2-40B4-BE49-F238E27FC236}">
                <a16:creationId xmlns:a16="http://schemas.microsoft.com/office/drawing/2014/main" id="{EED77566-CAFF-0D40-9517-F4F799C2325B}"/>
              </a:ext>
            </a:extLst>
          </p:cNvPr>
          <p:cNvGrpSpPr/>
          <p:nvPr/>
        </p:nvGrpSpPr>
        <p:grpSpPr>
          <a:xfrm>
            <a:off x="925804" y="1172483"/>
            <a:ext cx="2484000" cy="1999152"/>
            <a:chOff x="842679" y="887483"/>
            <a:chExt cx="2484000" cy="1999152"/>
          </a:xfrm>
        </p:grpSpPr>
        <p:sp>
          <p:nvSpPr>
            <p:cNvPr id="13" name="Right Triangle 12">
              <a:extLst>
                <a:ext uri="{FF2B5EF4-FFF2-40B4-BE49-F238E27FC236}">
                  <a16:creationId xmlns:a16="http://schemas.microsoft.com/office/drawing/2014/main" id="{39F54316-3400-BE47-91D0-5BF8A2AF3573}"/>
                </a:ext>
              </a:extLst>
            </p:cNvPr>
            <p:cNvSpPr/>
            <p:nvPr/>
          </p:nvSpPr>
          <p:spPr>
            <a:xfrm flipH="1">
              <a:off x="842679" y="887483"/>
              <a:ext cx="2484000" cy="1999152"/>
            </a:xfrm>
            <a:prstGeom prst="rtTriangle">
              <a:avLst/>
            </a:prstGeom>
            <a:solidFill>
              <a:srgbClr val="FF2600">
                <a:alpha val="25098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A7FDA02-7327-B546-9210-4967490D3EDA}"/>
                </a:ext>
              </a:extLst>
            </p:cNvPr>
            <p:cNvSpPr txBox="1"/>
            <p:nvPr/>
          </p:nvSpPr>
          <p:spPr>
            <a:xfrm>
              <a:off x="1691936" y="2160494"/>
              <a:ext cx="14411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>
                  <a:solidFill>
                    <a:srgbClr val="FF0000"/>
                  </a:solidFill>
                </a:rPr>
                <a:t>Memory-bound region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D4D2BF-C849-4E45-9193-07B0974758A9}"/>
              </a:ext>
            </a:extLst>
          </p:cNvPr>
          <p:cNvGrpSpPr/>
          <p:nvPr/>
        </p:nvGrpSpPr>
        <p:grpSpPr>
          <a:xfrm>
            <a:off x="3155624" y="1172483"/>
            <a:ext cx="1819835" cy="1999152"/>
            <a:chOff x="3072499" y="887483"/>
            <a:chExt cx="1819835" cy="199915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2CB3CFB-184D-CA49-B103-8255F9C8EFE1}"/>
                </a:ext>
              </a:extLst>
            </p:cNvPr>
            <p:cNvSpPr/>
            <p:nvPr/>
          </p:nvSpPr>
          <p:spPr>
            <a:xfrm>
              <a:off x="3371849" y="887483"/>
              <a:ext cx="1224000" cy="1999152"/>
            </a:xfrm>
            <a:prstGeom prst="rect">
              <a:avLst/>
            </a:prstGeom>
            <a:solidFill>
              <a:srgbClr val="00B0F0">
                <a:alpha val="25098"/>
              </a:srgb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9AC1BB2-D09D-D043-9330-2E346F10189A}"/>
                </a:ext>
              </a:extLst>
            </p:cNvPr>
            <p:cNvSpPr txBox="1"/>
            <p:nvPr/>
          </p:nvSpPr>
          <p:spPr>
            <a:xfrm>
              <a:off x="3072499" y="2160494"/>
              <a:ext cx="18198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i="1" dirty="0">
                  <a:solidFill>
                    <a:srgbClr val="002060"/>
                  </a:solidFill>
                </a:rPr>
                <a:t>Compute-bound region</a:t>
              </a:r>
            </a:p>
          </p:txBody>
        </p:sp>
      </p:grp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0162ED09-6690-754B-9E64-C17091975622}"/>
              </a:ext>
            </a:extLst>
          </p:cNvPr>
          <p:cNvSpPr/>
          <p:nvPr/>
        </p:nvSpPr>
        <p:spPr>
          <a:xfrm>
            <a:off x="5247860" y="1172483"/>
            <a:ext cx="3392169" cy="236560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The throughput saturation point is as low as ¼ OP/B, </a:t>
            </a:r>
          </a:p>
          <a:p>
            <a:pPr algn="ctr"/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i.e., </a:t>
            </a:r>
            <a:r>
              <a:rPr lang="en-US" sz="2200" dirty="0">
                <a:solidFill>
                  <a:schemeClr val="accent4"/>
                </a:solidFill>
                <a:latin typeface="Candara" panose="020E0502030303020204" pitchFamily="34" charset="0"/>
              </a:rPr>
              <a:t>1 integer addition per every 32-bit element </a:t>
            </a:r>
            <a:r>
              <a:rPr lang="en-US" sz="2200" dirty="0">
                <a:solidFill>
                  <a:schemeClr val="bg1"/>
                </a:solidFill>
                <a:latin typeface="Candara" panose="020E0502030303020204" pitchFamily="34" charset="0"/>
              </a:rPr>
              <a:t>fetched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0EB9356-6B63-CE48-9614-A37E15880C50}"/>
              </a:ext>
            </a:extLst>
          </p:cNvPr>
          <p:cNvSpPr/>
          <p:nvPr/>
        </p:nvSpPr>
        <p:spPr>
          <a:xfrm>
            <a:off x="700200" y="4590270"/>
            <a:ext cx="7733584" cy="1130415"/>
          </a:xfrm>
          <a:prstGeom prst="roundRect">
            <a:avLst>
              <a:gd name="adj" fmla="val 9070"/>
            </a:avLst>
          </a:prstGeom>
          <a:solidFill>
            <a:srgbClr val="F9F2F2"/>
          </a:solidFill>
          <a:ln w="44450"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24" name="Round Same Side Corner Rectangle 23">
            <a:extLst>
              <a:ext uri="{FF2B5EF4-FFF2-40B4-BE49-F238E27FC236}">
                <a16:creationId xmlns:a16="http://schemas.microsoft.com/office/drawing/2014/main" id="{9BA37741-816E-554A-BC80-B489AA341C30}"/>
              </a:ext>
            </a:extLst>
          </p:cNvPr>
          <p:cNvSpPr/>
          <p:nvPr/>
        </p:nvSpPr>
        <p:spPr>
          <a:xfrm>
            <a:off x="700200" y="4590267"/>
            <a:ext cx="7733584" cy="396000"/>
          </a:xfrm>
          <a:prstGeom prst="round2SameRect">
            <a:avLst>
              <a:gd name="adj1" fmla="val 30308"/>
              <a:gd name="adj2" fmla="val 0"/>
            </a:avLst>
          </a:prstGeom>
          <a:solidFill>
            <a:srgbClr val="660000"/>
          </a:solidFill>
          <a:ln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solidFill>
                  <a:schemeClr val="bg1"/>
                </a:solidFill>
                <a:latin typeface="Cambria" panose="02040503050406030204" pitchFamily="18" charset="0"/>
              </a:rPr>
              <a:t>KEY TAKEAWAY 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746EAB-FF17-3E42-8BF7-565BF59B1C19}"/>
              </a:ext>
            </a:extLst>
          </p:cNvPr>
          <p:cNvSpPr txBox="1"/>
          <p:nvPr/>
        </p:nvSpPr>
        <p:spPr>
          <a:xfrm>
            <a:off x="710216" y="5012799"/>
            <a:ext cx="7733584" cy="707886"/>
          </a:xfrm>
          <a:prstGeom prst="rect">
            <a:avLst/>
          </a:prstGeom>
          <a:noFill/>
          <a:ln>
            <a:noFill/>
          </a:ln>
        </p:spPr>
        <p:txBody>
          <a:bodyPr wrap="square" lIns="180000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</a:rPr>
              <a:t>The UPMEM PIM architecture is fundamentally compute bound. </a:t>
            </a:r>
          </a:p>
          <a:p>
            <a:r>
              <a:rPr lang="en-US" sz="2000" dirty="0">
                <a:latin typeface="Cambria" panose="02040503050406030204" pitchFamily="18" charset="0"/>
              </a:rPr>
              <a:t>As a result, </a:t>
            </a:r>
            <a:r>
              <a:rPr lang="en-US" sz="2000" b="1" dirty="0">
                <a:latin typeface="Cambria" panose="02040503050406030204" pitchFamily="18" charset="0"/>
              </a:rPr>
              <a:t>the most suitable workloads are memory-bound.</a:t>
            </a:r>
          </a:p>
        </p:txBody>
      </p:sp>
    </p:spTree>
    <p:extLst>
      <p:ext uri="{BB962C8B-B14F-4D97-AF65-F5344CB8AC3E}">
        <p14:creationId xmlns:p14="http://schemas.microsoft.com/office/powerpoint/2010/main" val="359177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 Takeaway 2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129964FF-8838-AA42-9258-BD8354F304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000" y="913302"/>
          <a:ext cx="9000000" cy="3807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A0466AB-D48B-B946-9216-CA80DEDD9699}"/>
              </a:ext>
            </a:extLst>
          </p:cNvPr>
          <p:cNvSpPr/>
          <p:nvPr/>
        </p:nvSpPr>
        <p:spPr>
          <a:xfrm>
            <a:off x="700200" y="4815559"/>
            <a:ext cx="7733584" cy="1438192"/>
          </a:xfrm>
          <a:prstGeom prst="roundRect">
            <a:avLst>
              <a:gd name="adj" fmla="val 9070"/>
            </a:avLst>
          </a:prstGeom>
          <a:solidFill>
            <a:srgbClr val="F9F2F2"/>
          </a:solidFill>
          <a:ln w="44450"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id="{C54532F2-4500-5440-9AB6-1DCBD691C46C}"/>
              </a:ext>
            </a:extLst>
          </p:cNvPr>
          <p:cNvSpPr/>
          <p:nvPr/>
        </p:nvSpPr>
        <p:spPr>
          <a:xfrm>
            <a:off x="700200" y="4815556"/>
            <a:ext cx="7733584" cy="396000"/>
          </a:xfrm>
          <a:prstGeom prst="round2SameRect">
            <a:avLst>
              <a:gd name="adj1" fmla="val 30308"/>
              <a:gd name="adj2" fmla="val 0"/>
            </a:avLst>
          </a:prstGeom>
          <a:solidFill>
            <a:srgbClr val="660000"/>
          </a:solidFill>
          <a:ln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solidFill>
                  <a:schemeClr val="bg1"/>
                </a:solidFill>
                <a:latin typeface="Cambria" panose="02040503050406030204" pitchFamily="18" charset="0"/>
              </a:rPr>
              <a:t>KEY TAKEAWAY 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0E3122-1510-E540-8497-0CFCEB1E25D7}"/>
              </a:ext>
            </a:extLst>
          </p:cNvPr>
          <p:cNvSpPr txBox="1"/>
          <p:nvPr/>
        </p:nvSpPr>
        <p:spPr>
          <a:xfrm>
            <a:off x="630703" y="5224836"/>
            <a:ext cx="7930201" cy="1015663"/>
          </a:xfrm>
          <a:prstGeom prst="rect">
            <a:avLst/>
          </a:prstGeom>
          <a:noFill/>
          <a:ln>
            <a:noFill/>
          </a:ln>
        </p:spPr>
        <p:txBody>
          <a:bodyPr wrap="square" lIns="180000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</a:rPr>
              <a:t>The most well-suited workloads for the UPMEM PIM architecture use no arithmetic operations or use only simple operations</a:t>
            </a:r>
            <a:r>
              <a:rPr lang="en-US" sz="2000" dirty="0">
                <a:latin typeface="Cambria" panose="02040503050406030204" pitchFamily="18" charset="0"/>
              </a:rPr>
              <a:t> (e.g., bitwise operations and integer addition/subtraction).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BF7BF4-E564-CC47-8F9A-21CA64555889}"/>
              </a:ext>
            </a:extLst>
          </p:cNvPr>
          <p:cNvSpPr/>
          <p:nvPr/>
        </p:nvSpPr>
        <p:spPr>
          <a:xfrm>
            <a:off x="1232452" y="1298713"/>
            <a:ext cx="3631095" cy="303474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1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 Takeaway 3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129964FF-8838-AA42-9258-BD8354F304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000" y="913302"/>
          <a:ext cx="9000000" cy="3807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A0466AB-D48B-B946-9216-CA80DEDD9699}"/>
              </a:ext>
            </a:extLst>
          </p:cNvPr>
          <p:cNvSpPr/>
          <p:nvPr/>
        </p:nvSpPr>
        <p:spPr>
          <a:xfrm>
            <a:off x="700200" y="4815559"/>
            <a:ext cx="7733584" cy="1438192"/>
          </a:xfrm>
          <a:prstGeom prst="roundRect">
            <a:avLst>
              <a:gd name="adj" fmla="val 9070"/>
            </a:avLst>
          </a:prstGeom>
          <a:solidFill>
            <a:srgbClr val="F9F2F2"/>
          </a:solidFill>
          <a:ln w="44450"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id="{C54532F2-4500-5440-9AB6-1DCBD691C46C}"/>
              </a:ext>
            </a:extLst>
          </p:cNvPr>
          <p:cNvSpPr/>
          <p:nvPr/>
        </p:nvSpPr>
        <p:spPr>
          <a:xfrm>
            <a:off x="700200" y="4815556"/>
            <a:ext cx="7733584" cy="396000"/>
          </a:xfrm>
          <a:prstGeom prst="round2SameRect">
            <a:avLst>
              <a:gd name="adj1" fmla="val 30308"/>
              <a:gd name="adj2" fmla="val 0"/>
            </a:avLst>
          </a:prstGeom>
          <a:solidFill>
            <a:srgbClr val="660000"/>
          </a:solidFill>
          <a:ln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solidFill>
                  <a:schemeClr val="bg1"/>
                </a:solidFill>
                <a:latin typeface="Cambria" panose="02040503050406030204" pitchFamily="18" charset="0"/>
              </a:rPr>
              <a:t>KEY TAKEAWAY 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0E3122-1510-E540-8497-0CFCEB1E25D7}"/>
              </a:ext>
            </a:extLst>
          </p:cNvPr>
          <p:cNvSpPr txBox="1"/>
          <p:nvPr/>
        </p:nvSpPr>
        <p:spPr>
          <a:xfrm>
            <a:off x="700200" y="5224836"/>
            <a:ext cx="7733584" cy="1015663"/>
          </a:xfrm>
          <a:prstGeom prst="rect">
            <a:avLst/>
          </a:prstGeom>
          <a:noFill/>
          <a:ln>
            <a:noFill/>
          </a:ln>
        </p:spPr>
        <p:txBody>
          <a:bodyPr wrap="square" lIns="180000" rtlCol="0">
            <a:spAutoFit/>
          </a:bodyPr>
          <a:lstStyle/>
          <a:p>
            <a:r>
              <a:rPr lang="en-US" sz="2000" b="1" dirty="0">
                <a:latin typeface="Cambria" panose="02040503050406030204" pitchFamily="18" charset="0"/>
              </a:rPr>
              <a:t>The most well-suited workloads for the UPMEM PIM architecture require little or no communication across DPUs (inter-DPU communication). 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BF7BF4-E564-CC47-8F9A-21CA64555889}"/>
              </a:ext>
            </a:extLst>
          </p:cNvPr>
          <p:cNvSpPr/>
          <p:nvPr/>
        </p:nvSpPr>
        <p:spPr>
          <a:xfrm>
            <a:off x="1232452" y="1298713"/>
            <a:ext cx="3631095" cy="3034748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34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D415-242A-5346-BA91-3DFC4D923D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Key Takeaway 4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BB3C4AA8-C8CD-064D-9979-C3650E7F070B}"/>
              </a:ext>
            </a:extLst>
          </p:cNvPr>
          <p:cNvSpPr/>
          <p:nvPr/>
        </p:nvSpPr>
        <p:spPr>
          <a:xfrm>
            <a:off x="766461" y="1648286"/>
            <a:ext cx="7733584" cy="3887152"/>
          </a:xfrm>
          <a:prstGeom prst="roundRect">
            <a:avLst>
              <a:gd name="adj" fmla="val 2252"/>
            </a:avLst>
          </a:prstGeom>
          <a:solidFill>
            <a:srgbClr val="F9F2F2"/>
          </a:solidFill>
          <a:ln w="44450"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B93526BC-9435-E84F-B68B-2C60EEB365A4}"/>
              </a:ext>
            </a:extLst>
          </p:cNvPr>
          <p:cNvSpPr/>
          <p:nvPr/>
        </p:nvSpPr>
        <p:spPr>
          <a:xfrm>
            <a:off x="766461" y="1648283"/>
            <a:ext cx="7733584" cy="396000"/>
          </a:xfrm>
          <a:prstGeom prst="round2SameRect">
            <a:avLst>
              <a:gd name="adj1" fmla="val 30308"/>
              <a:gd name="adj2" fmla="val 0"/>
            </a:avLst>
          </a:prstGeom>
          <a:solidFill>
            <a:srgbClr val="660000"/>
          </a:solidFill>
          <a:ln>
            <a:solidFill>
              <a:srgbClr val="6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0" bIns="0" rtlCol="0" anchor="ctr"/>
          <a:lstStyle/>
          <a:p>
            <a:r>
              <a:rPr lang="en-US" sz="2000" b="1" i="1" dirty="0">
                <a:solidFill>
                  <a:schemeClr val="bg1"/>
                </a:solidFill>
                <a:latin typeface="Cambria" panose="02040503050406030204" pitchFamily="18" charset="0"/>
              </a:rPr>
              <a:t>KEY TAKEAWAY 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96DD57-61CF-F14F-A41B-75B4CACDC863}"/>
              </a:ext>
            </a:extLst>
          </p:cNvPr>
          <p:cNvSpPr txBox="1"/>
          <p:nvPr/>
        </p:nvSpPr>
        <p:spPr>
          <a:xfrm>
            <a:off x="766461" y="2057563"/>
            <a:ext cx="7733584" cy="3477875"/>
          </a:xfrm>
          <a:prstGeom prst="rect">
            <a:avLst/>
          </a:prstGeom>
          <a:noFill/>
          <a:ln>
            <a:noFill/>
          </a:ln>
        </p:spPr>
        <p:txBody>
          <a:bodyPr wrap="square" lIns="180000" rtlCol="0">
            <a:spAutoFit/>
          </a:bodyPr>
          <a:lstStyle/>
          <a:p>
            <a:r>
              <a:rPr lang="en-US" sz="2000" dirty="0">
                <a:latin typeface="Cambria" panose="02040503050406030204" pitchFamily="18" charset="0"/>
              </a:rPr>
              <a:t>• UPMEM-based PIM systems </a:t>
            </a:r>
            <a:r>
              <a:rPr lang="en-US" sz="2000" b="1" dirty="0">
                <a:latin typeface="Cambria" panose="02040503050406030204" pitchFamily="18" charset="0"/>
              </a:rPr>
              <a:t>outperform state-of-the-art CPUs in terms of performance and energy efficiency on most of </a:t>
            </a:r>
            <a:r>
              <a:rPr lang="en-US" sz="2000" b="1" dirty="0" err="1">
                <a:latin typeface="Cambria" panose="02040503050406030204" pitchFamily="18" charset="0"/>
              </a:rPr>
              <a:t>PrIM</a:t>
            </a:r>
            <a:r>
              <a:rPr lang="en-US" sz="2000" b="1" dirty="0">
                <a:latin typeface="Cambria" panose="02040503050406030204" pitchFamily="18" charset="0"/>
              </a:rPr>
              <a:t> benchmarks.</a:t>
            </a:r>
          </a:p>
          <a:p>
            <a:br>
              <a:rPr lang="en-US" sz="2000" dirty="0">
                <a:latin typeface="Cambria" panose="02040503050406030204" pitchFamily="18" charset="0"/>
              </a:rPr>
            </a:br>
            <a:r>
              <a:rPr lang="en-US" sz="2000" dirty="0">
                <a:latin typeface="Cambria" panose="02040503050406030204" pitchFamily="18" charset="0"/>
              </a:rPr>
              <a:t>• UPMEM-based PIM systems </a:t>
            </a:r>
            <a:r>
              <a:rPr lang="en-US" sz="2000" b="1" dirty="0">
                <a:latin typeface="Cambria" panose="02040503050406030204" pitchFamily="18" charset="0"/>
              </a:rPr>
              <a:t>outperform state-of-the-art GPUs on a majority of </a:t>
            </a:r>
            <a:r>
              <a:rPr lang="en-US" sz="2000" b="1" dirty="0" err="1">
                <a:latin typeface="Cambria" panose="02040503050406030204" pitchFamily="18" charset="0"/>
              </a:rPr>
              <a:t>PrIM</a:t>
            </a:r>
            <a:r>
              <a:rPr lang="en-US" sz="2000" b="1" dirty="0">
                <a:latin typeface="Cambria" panose="02040503050406030204" pitchFamily="18" charset="0"/>
              </a:rPr>
              <a:t> benchmarks</a:t>
            </a:r>
            <a:r>
              <a:rPr lang="en-US" sz="2000" dirty="0">
                <a:latin typeface="Cambria" panose="02040503050406030204" pitchFamily="18" charset="0"/>
              </a:rPr>
              <a:t>, and the outlook is even more positive for future PIM systems. </a:t>
            </a:r>
          </a:p>
          <a:p>
            <a:endParaRPr lang="en-US" sz="2000" dirty="0">
              <a:latin typeface="Cambria" panose="02040503050406030204" pitchFamily="18" charset="0"/>
            </a:endParaRPr>
          </a:p>
          <a:p>
            <a:r>
              <a:rPr lang="en-US" sz="2000" dirty="0">
                <a:latin typeface="Cambria" panose="02040503050406030204" pitchFamily="18" charset="0"/>
              </a:rPr>
              <a:t>• UPMEM-based PIM systems are </a:t>
            </a:r>
            <a:r>
              <a:rPr lang="en-US" sz="2000" b="1" dirty="0">
                <a:latin typeface="Cambria" panose="02040503050406030204" pitchFamily="18" charset="0"/>
              </a:rPr>
              <a:t>more energy-efficient than state-of-the-art CPUs and GPUs on workloads that they provide performance improvements </a:t>
            </a:r>
            <a:r>
              <a:rPr lang="en-US" sz="2000" dirty="0">
                <a:latin typeface="Cambria" panose="02040503050406030204" pitchFamily="18" charset="0"/>
              </a:rPr>
              <a:t>over the CPUs and the GPUs. </a:t>
            </a:r>
          </a:p>
        </p:txBody>
      </p:sp>
    </p:spTree>
    <p:extLst>
      <p:ext uri="{BB962C8B-B14F-4D97-AF65-F5344CB8AC3E}">
        <p14:creationId xmlns:p14="http://schemas.microsoft.com/office/powerpoint/2010/main" val="130590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CUT 2021 Paper</a:t>
            </a:r>
          </a:p>
        </p:txBody>
      </p:sp>
      <p:sp>
        <p:nvSpPr>
          <p:cNvPr id="10" name="Subtitle 1">
            <a:extLst>
              <a:ext uri="{FF2B5EF4-FFF2-40B4-BE49-F238E27FC236}">
                <a16:creationId xmlns:a16="http://schemas.microsoft.com/office/drawing/2014/main" id="{2FDA9319-5751-7940-9055-BA9FBB6536F3}"/>
              </a:ext>
            </a:extLst>
          </p:cNvPr>
          <p:cNvSpPr txBox="1">
            <a:spLocks/>
          </p:cNvSpPr>
          <p:nvPr/>
        </p:nvSpPr>
        <p:spPr>
          <a:xfrm>
            <a:off x="1106731" y="5525569"/>
            <a:ext cx="6858000" cy="803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  <a:hlinkClick r:id="rId3"/>
              </a:rPr>
              <a:t>https://arxiv.org/pdf/2110.01709.pdf</a:t>
            </a:r>
          </a:p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  <a:hlinkClick r:id="rId4"/>
              </a:rPr>
              <a:t>https://github.com/CMU-SAFARI/prim-benchmarks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62A80F-0E24-9E43-B0BC-F2952B8E0B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28" y="2249238"/>
            <a:ext cx="9081345" cy="207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659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Long </a:t>
            </a:r>
            <a:r>
              <a:rPr lang="en-US" sz="3600" dirty="0" err="1"/>
              <a:t>arXiv</a:t>
            </a:r>
            <a:r>
              <a:rPr lang="en-US" sz="3600" dirty="0"/>
              <a:t> Version</a:t>
            </a:r>
          </a:p>
        </p:txBody>
      </p:sp>
      <p:sp>
        <p:nvSpPr>
          <p:cNvPr id="10" name="Subtitle 1">
            <a:extLst>
              <a:ext uri="{FF2B5EF4-FFF2-40B4-BE49-F238E27FC236}">
                <a16:creationId xmlns:a16="http://schemas.microsoft.com/office/drawing/2014/main" id="{2FDA9319-5751-7940-9055-BA9FBB6536F3}"/>
              </a:ext>
            </a:extLst>
          </p:cNvPr>
          <p:cNvSpPr txBox="1">
            <a:spLocks/>
          </p:cNvSpPr>
          <p:nvPr/>
        </p:nvSpPr>
        <p:spPr>
          <a:xfrm>
            <a:off x="1106731" y="5525569"/>
            <a:ext cx="6858000" cy="803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  <a:hlinkClick r:id="rId3"/>
              </a:rPr>
              <a:t>https://arxiv.org/pdf/2105.03814.pdf</a:t>
            </a:r>
            <a:endParaRPr kumimoji="0" lang="en-US" sz="2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  <a:hlinkClick r:id="rId4"/>
              </a:rPr>
              <a:t>https://github.com/CMU-SAFARI/prim-benchmarks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E038B2-BCCD-AB45-8600-5494E24D92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411826"/>
            <a:ext cx="9144000" cy="17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846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Journal Version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E2DC3F-D55F-A442-8922-084467A41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760"/>
            <a:ext cx="9144000" cy="4033049"/>
          </a:xfrm>
          <a:prstGeom prst="rect">
            <a:avLst/>
          </a:prstGeom>
        </p:spPr>
      </p:pic>
      <p:sp>
        <p:nvSpPr>
          <p:cNvPr id="5" name="Subtitle 1">
            <a:extLst>
              <a:ext uri="{FF2B5EF4-FFF2-40B4-BE49-F238E27FC236}">
                <a16:creationId xmlns:a16="http://schemas.microsoft.com/office/drawing/2014/main" id="{CB9DA8F8-FC8B-B715-1A5B-06010ACBBBEC}"/>
              </a:ext>
            </a:extLst>
          </p:cNvPr>
          <p:cNvSpPr txBox="1">
            <a:spLocks/>
          </p:cNvSpPr>
          <p:nvPr/>
        </p:nvSpPr>
        <p:spPr>
          <a:xfrm>
            <a:off x="1106731" y="5525569"/>
            <a:ext cx="6858000" cy="8039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i="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endParaRPr kumimoji="0" lang="en-US" sz="2000" b="0" i="0" u="sng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https://github.com/CMU-SAFARI/prim-benchmarks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906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B4DC-E43F-0644-A985-6D068B1B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Vector Addition (VA)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6F9D2-F549-0F40-837D-B42114E20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first programming example</a:t>
            </a:r>
          </a:p>
          <a:p>
            <a:r>
              <a:rPr lang="en-US" dirty="0"/>
              <a:t>We partition the input arrays across: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DPUs</a:t>
            </a:r>
          </a:p>
          <a:p>
            <a:pPr lvl="1"/>
            <a:r>
              <a:rPr lang="en-US" dirty="0" err="1">
                <a:solidFill>
                  <a:srgbClr val="00B050"/>
                </a:solidFill>
              </a:rPr>
              <a:t>Tasklets</a:t>
            </a:r>
            <a:r>
              <a:rPr lang="en-US" dirty="0"/>
              <a:t>, i.e., software threads running on a DPU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72EFEB-7804-EE40-8134-9A3997B8C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00" y="3100826"/>
            <a:ext cx="7920000" cy="136049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942C94-4BDB-C14D-9F8C-17B98264E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" y="3564714"/>
            <a:ext cx="7920000" cy="22269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FB1A14-198C-EE44-976A-C32F2F324479}"/>
              </a:ext>
            </a:extLst>
          </p:cNvPr>
          <p:cNvSpPr/>
          <p:nvPr/>
        </p:nvSpPr>
        <p:spPr>
          <a:xfrm>
            <a:off x="612000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A4BB11-697F-9946-AAEC-B09BB35EA1DE}"/>
              </a:ext>
            </a:extLst>
          </p:cNvPr>
          <p:cNvSpPr/>
          <p:nvPr/>
        </p:nvSpPr>
        <p:spPr>
          <a:xfrm>
            <a:off x="2584174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ABD50D0-72B1-274B-9DBD-2C3D3C22C365}"/>
              </a:ext>
            </a:extLst>
          </p:cNvPr>
          <p:cNvSpPr/>
          <p:nvPr/>
        </p:nvSpPr>
        <p:spPr>
          <a:xfrm>
            <a:off x="4566287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2012BA6-68A6-2149-8323-BCFE0737AD9F}"/>
              </a:ext>
            </a:extLst>
          </p:cNvPr>
          <p:cNvSpPr/>
          <p:nvPr/>
        </p:nvSpPr>
        <p:spPr>
          <a:xfrm>
            <a:off x="6552011" y="2932043"/>
            <a:ext cx="2001991" cy="302149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A13413-1772-4C47-91D2-4A741FFEE9E9}"/>
              </a:ext>
            </a:extLst>
          </p:cNvPr>
          <p:cNvSpPr txBox="1"/>
          <p:nvPr/>
        </p:nvSpPr>
        <p:spPr>
          <a:xfrm>
            <a:off x="1140887" y="59674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D5E29E-24B5-1846-B55B-77EF1AEFD25D}"/>
              </a:ext>
            </a:extLst>
          </p:cNvPr>
          <p:cNvSpPr txBox="1"/>
          <p:nvPr/>
        </p:nvSpPr>
        <p:spPr>
          <a:xfrm>
            <a:off x="3127969" y="59674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4AD800-CDBD-5443-86DA-5DD3A10A83BB}"/>
              </a:ext>
            </a:extLst>
          </p:cNvPr>
          <p:cNvSpPr txBox="1"/>
          <p:nvPr/>
        </p:nvSpPr>
        <p:spPr>
          <a:xfrm>
            <a:off x="5110082" y="596690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3937D9D-6A5D-FD48-BCD2-C423651EEA2E}"/>
              </a:ext>
            </a:extLst>
          </p:cNvPr>
          <p:cNvSpPr txBox="1"/>
          <p:nvPr/>
        </p:nvSpPr>
        <p:spPr>
          <a:xfrm>
            <a:off x="7097164" y="5966906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DPU 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683699-D365-B84F-9B55-5B01DEE904DD}"/>
              </a:ext>
            </a:extLst>
          </p:cNvPr>
          <p:cNvSpPr/>
          <p:nvPr/>
        </p:nvSpPr>
        <p:spPr>
          <a:xfrm>
            <a:off x="631879" y="3083090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C1D4BEA-3515-B044-8D7E-9957E2FF768A}"/>
              </a:ext>
            </a:extLst>
          </p:cNvPr>
          <p:cNvSpPr/>
          <p:nvPr/>
        </p:nvSpPr>
        <p:spPr>
          <a:xfrm>
            <a:off x="1598087" y="3084443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D17448-99CF-D343-AB80-E5839B807C2B}"/>
              </a:ext>
            </a:extLst>
          </p:cNvPr>
          <p:cNvSpPr/>
          <p:nvPr/>
        </p:nvSpPr>
        <p:spPr>
          <a:xfrm>
            <a:off x="2625429" y="3081737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C640CC6-91EE-074C-A1BE-7A8A20BAF44C}"/>
              </a:ext>
            </a:extLst>
          </p:cNvPr>
          <p:cNvSpPr/>
          <p:nvPr/>
        </p:nvSpPr>
        <p:spPr>
          <a:xfrm>
            <a:off x="3591637" y="3083090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B322A0-61C5-E14F-B057-915B78BCF5E2}"/>
              </a:ext>
            </a:extLst>
          </p:cNvPr>
          <p:cNvSpPr/>
          <p:nvPr/>
        </p:nvSpPr>
        <p:spPr>
          <a:xfrm>
            <a:off x="4591275" y="3080384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2B6E93-A55B-6F4F-8D27-B50A5B9E76CA}"/>
              </a:ext>
            </a:extLst>
          </p:cNvPr>
          <p:cNvSpPr/>
          <p:nvPr/>
        </p:nvSpPr>
        <p:spPr>
          <a:xfrm>
            <a:off x="5557483" y="3081737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53501B-02F8-1945-9F15-6B9C7924520E}"/>
              </a:ext>
            </a:extLst>
          </p:cNvPr>
          <p:cNvSpPr/>
          <p:nvPr/>
        </p:nvSpPr>
        <p:spPr>
          <a:xfrm>
            <a:off x="6551256" y="3079031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257B11-CEBB-7247-8BD6-8989381C7A1D}"/>
              </a:ext>
            </a:extLst>
          </p:cNvPr>
          <p:cNvSpPr/>
          <p:nvPr/>
        </p:nvSpPr>
        <p:spPr>
          <a:xfrm>
            <a:off x="7517464" y="3080384"/>
            <a:ext cx="988200" cy="2756452"/>
          </a:xfrm>
          <a:prstGeom prst="rect">
            <a:avLst/>
          </a:prstGeom>
          <a:solidFill>
            <a:srgbClr val="00B050">
              <a:alpha val="25098"/>
            </a:srgbClr>
          </a:solidFill>
          <a:ln w="57150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 err="1">
                <a:solidFill>
                  <a:schemeClr val="tx1"/>
                </a:solidFill>
              </a:rPr>
              <a:t>Tasklet</a:t>
            </a:r>
            <a:r>
              <a:rPr lang="en-US" b="1" i="1" dirty="0">
                <a:solidFill>
                  <a:schemeClr val="tx1"/>
                </a:solidFill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41437922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PrIM</a:t>
            </a:r>
            <a:r>
              <a:rPr lang="en-US" dirty="0"/>
              <a:t> Benchmarks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3793389" cy="5293805"/>
          </a:xfrm>
        </p:spPr>
        <p:txBody>
          <a:bodyPr>
            <a:normAutofit/>
          </a:bodyPr>
          <a:lstStyle/>
          <a:p>
            <a:r>
              <a:rPr lang="en-US" sz="2400" dirty="0"/>
              <a:t>16 benchmarks and scripts for evaluation</a:t>
            </a:r>
          </a:p>
          <a:p>
            <a:r>
              <a:rPr lang="en-US" sz="2400" dirty="0">
                <a:hlinkClick r:id="rId3"/>
              </a:rPr>
              <a:t>https://github.com/CMU-SAFARI/prim-benchmarks</a:t>
            </a:r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784D90-BFC0-3C44-A1BD-303717155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877686"/>
            <a:ext cx="4936389" cy="553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9708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51900" cy="1066800"/>
          </a:xfrm>
        </p:spPr>
        <p:txBody>
          <a:bodyPr/>
          <a:lstStyle/>
          <a:p>
            <a:r>
              <a:rPr lang="en-US" dirty="0">
                <a:solidFill>
                  <a:srgbClr val="006633"/>
                </a:solidFill>
              </a:rPr>
              <a:t>Upcoming Lectures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60438"/>
            <a:ext cx="8534400" cy="50593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200" dirty="0"/>
              <a:t>More real-world PIM architectures</a:t>
            </a:r>
          </a:p>
          <a:p>
            <a:pPr>
              <a:lnSpc>
                <a:spcPct val="150000"/>
              </a:lnSpc>
            </a:pPr>
            <a:endParaRPr lang="en-US" sz="2200" dirty="0"/>
          </a:p>
          <a:p>
            <a:pPr>
              <a:lnSpc>
                <a:spcPct val="150000"/>
              </a:lnSpc>
            </a:pPr>
            <a:r>
              <a:rPr lang="en-US" sz="2200" dirty="0"/>
              <a:t>PUM architectures and prototypes</a:t>
            </a:r>
          </a:p>
          <a:p>
            <a:pPr lvl="1">
              <a:lnSpc>
                <a:spcPct val="150000"/>
              </a:lnSpc>
            </a:pPr>
            <a:r>
              <a:rPr lang="en-US" sz="2000" dirty="0"/>
              <a:t>SIMDRAM: An end-to-end framework for bit-serial SIMD computing in DRAM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754668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13 December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229600" cy="2286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4000" dirty="0"/>
              <a:t>Benchmarking and Workload Suitability</a:t>
            </a:r>
            <a:br>
              <a:rPr lang="en-US" sz="4000" dirty="0"/>
            </a:br>
            <a:r>
              <a:rPr lang="en-US" sz="4000" dirty="0"/>
              <a:t>on a Real-World PIM Architecture</a:t>
            </a:r>
            <a:endParaRPr 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14279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60BC12-78E4-E640-9EC2-E82468FE6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UPMEM SDK Documentation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4F6E48-FE84-0D47-BD67-DBB9F4C7211D}"/>
              </a:ext>
            </a:extLst>
          </p:cNvPr>
          <p:cNvSpPr txBox="1"/>
          <p:nvPr/>
        </p:nvSpPr>
        <p:spPr>
          <a:xfrm>
            <a:off x="3343138" y="6504801"/>
            <a:ext cx="2457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/>
              </a:rPr>
              <a:t>https://sdk.upmem.com/2021.3.0/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10190C-870C-934B-832B-20E40CD25A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0200" y="914400"/>
            <a:ext cx="5943600" cy="549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06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B4DC-E43F-0644-A985-6D068B1B2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General Programming Recommendations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E6F9D2-F549-0F40-837D-B42114E20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UPMEM programming guide</a:t>
            </a:r>
            <a:r>
              <a:rPr lang="en-US" baseline="30000" dirty="0"/>
              <a:t>✻</a:t>
            </a:r>
            <a:r>
              <a:rPr lang="en-US" dirty="0"/>
              <a:t>, presentations</a:t>
            </a:r>
            <a:r>
              <a:rPr lang="en-US" baseline="30000" dirty="0"/>
              <a:t>★</a:t>
            </a:r>
            <a:r>
              <a:rPr lang="en-US" dirty="0"/>
              <a:t>, and white papers</a:t>
            </a:r>
            <a:r>
              <a:rPr lang="en-US" baseline="30000" dirty="0"/>
              <a:t>☆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5D1409-3F6A-404C-BA0C-B1E58EE0C5C1}"/>
              </a:ext>
            </a:extLst>
          </p:cNvPr>
          <p:cNvSpPr txBox="1"/>
          <p:nvPr/>
        </p:nvSpPr>
        <p:spPr>
          <a:xfrm>
            <a:off x="169011" y="5851726"/>
            <a:ext cx="7234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US" sz="1200" baseline="30000" dirty="0"/>
              <a:t>✻ </a:t>
            </a:r>
            <a:r>
              <a:rPr lang="en-US" sz="12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https://sdk.upmem.com/2021.1.1/index.html</a:t>
            </a:r>
            <a:endParaRPr lang="en-US" sz="1200" dirty="0"/>
          </a:p>
          <a:p>
            <a:pPr lvl="0">
              <a:defRPr/>
            </a:pPr>
            <a:r>
              <a:rPr lang="en-US" sz="1200" baseline="30000" dirty="0"/>
              <a:t>★ </a:t>
            </a:r>
            <a:r>
              <a:rPr lang="en-US" sz="1200" dirty="0"/>
              <a:t>F. </a:t>
            </a:r>
            <a:r>
              <a:rPr lang="en-US" sz="1200" dirty="0" err="1"/>
              <a:t>Devaux</a:t>
            </a:r>
            <a:r>
              <a:rPr lang="en-US" sz="1200" dirty="0"/>
              <a:t>, "The true Processing In Memory accelerator," </a:t>
            </a:r>
            <a:r>
              <a:rPr lang="en-US" sz="1200" dirty="0" err="1"/>
              <a:t>HotChips</a:t>
            </a:r>
            <a:r>
              <a:rPr lang="en-US" sz="1200" dirty="0"/>
              <a:t> 2019. </a:t>
            </a:r>
            <a:r>
              <a:rPr lang="en-US" sz="1200" dirty="0" err="1"/>
              <a:t>doi</a:t>
            </a:r>
            <a:r>
              <a:rPr lang="en-US" sz="1200" dirty="0"/>
              <a:t>: 10.1109/HOTCHIPS.2019.8875680</a:t>
            </a:r>
          </a:p>
          <a:p>
            <a:pPr lvl="0">
              <a:defRPr/>
            </a:pPr>
            <a:r>
              <a:rPr lang="en-US" sz="1200" baseline="30000" dirty="0"/>
              <a:t>☆ </a:t>
            </a:r>
            <a:r>
              <a:rPr lang="en-US" sz="1200" dirty="0"/>
              <a:t>UPMEM, “Introduction to UPMEM PIM. Processing-in-memory (PIM) on DRAM Accelerator,” White paper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09C40A2-9B30-A54D-8764-D723E53E557A}"/>
              </a:ext>
            </a:extLst>
          </p:cNvPr>
          <p:cNvGrpSpPr/>
          <p:nvPr/>
        </p:nvGrpSpPr>
        <p:grpSpPr>
          <a:xfrm>
            <a:off x="1630497" y="2060153"/>
            <a:ext cx="5883007" cy="3593820"/>
            <a:chOff x="1630497" y="2060153"/>
            <a:chExt cx="5883007" cy="348365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02C774D0-0374-7B43-914C-DDA905936022}"/>
                </a:ext>
              </a:extLst>
            </p:cNvPr>
            <p:cNvSpPr/>
            <p:nvPr/>
          </p:nvSpPr>
          <p:spPr>
            <a:xfrm>
              <a:off x="1630497" y="2060153"/>
              <a:ext cx="5883007" cy="3483650"/>
            </a:xfrm>
            <a:prstGeom prst="roundRect">
              <a:avLst>
                <a:gd name="adj" fmla="val 7357"/>
              </a:avLst>
            </a:prstGeom>
            <a:solidFill>
              <a:srgbClr val="F3FCF3"/>
            </a:solidFill>
            <a:ln w="44450">
              <a:solidFill>
                <a:srgbClr val="009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4" name="Round Same Side Corner Rectangle 23">
              <a:extLst>
                <a:ext uri="{FF2B5EF4-FFF2-40B4-BE49-F238E27FC236}">
                  <a16:creationId xmlns:a16="http://schemas.microsoft.com/office/drawing/2014/main" id="{C0955F9C-1712-B54F-9BAE-DD8C0C4C3A90}"/>
                </a:ext>
              </a:extLst>
            </p:cNvPr>
            <p:cNvSpPr/>
            <p:nvPr/>
          </p:nvSpPr>
          <p:spPr>
            <a:xfrm>
              <a:off x="1630497" y="2069119"/>
              <a:ext cx="5883007" cy="396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009901"/>
            </a:solidFill>
            <a:ln>
              <a:solidFill>
                <a:srgbClr val="0099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0" bIns="0" rtlCol="0" anchor="ctr"/>
            <a:lstStyle/>
            <a:p>
              <a:r>
                <a:rPr lang="en-US" sz="2000" b="1" i="1" dirty="0">
                  <a:latin typeface="Cambria" panose="02040503050406030204" pitchFamily="18" charset="0"/>
                </a:rPr>
                <a:t>GENERAL PROGRAMMING RECOMMENDATIONS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A18A08A-B5EA-F040-B17C-5E2D7CC3B463}"/>
              </a:ext>
            </a:extLst>
          </p:cNvPr>
          <p:cNvSpPr txBox="1"/>
          <p:nvPr/>
        </p:nvSpPr>
        <p:spPr>
          <a:xfrm>
            <a:off x="1630497" y="2465119"/>
            <a:ext cx="5883007" cy="3170099"/>
          </a:xfrm>
          <a:prstGeom prst="rect">
            <a:avLst/>
          </a:prstGeom>
          <a:noFill/>
        </p:spPr>
        <p:txBody>
          <a:bodyPr wrap="square" lIns="180000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>
                <a:latin typeface="Cambria" panose="02040503050406030204" pitchFamily="18" charset="0"/>
              </a:rPr>
              <a:t>Execute on the </a:t>
            </a:r>
            <a:r>
              <a:rPr lang="en-US" sz="2000" i="1" dirty="0">
                <a:latin typeface="Cambria" panose="02040503050406030204" pitchFamily="18" charset="0"/>
              </a:rPr>
              <a:t>DRAM Processing Units</a:t>
            </a:r>
            <a:r>
              <a:rPr lang="en-US" sz="2000" dirty="0">
                <a:latin typeface="Cambria" panose="02040503050406030204" pitchFamily="18" charset="0"/>
              </a:rPr>
              <a:t> (</a:t>
            </a:r>
            <a:r>
              <a:rPr lang="en-US" sz="2000" i="1" dirty="0">
                <a:latin typeface="Cambria" panose="02040503050406030204" pitchFamily="18" charset="0"/>
              </a:rPr>
              <a:t>DPUs</a:t>
            </a:r>
            <a:r>
              <a:rPr lang="en-US" sz="2000" dirty="0">
                <a:latin typeface="Cambria" panose="02040503050406030204" pitchFamily="18" charset="0"/>
              </a:rPr>
              <a:t>) </a:t>
            </a:r>
            <a:r>
              <a:rPr lang="en-US" sz="2000" b="1" dirty="0">
                <a:latin typeface="Cambria" panose="02040503050406030204" pitchFamily="18" charset="0"/>
              </a:rPr>
              <a:t>portions of parallel code</a:t>
            </a:r>
            <a:r>
              <a:rPr lang="en-US" sz="2000" dirty="0">
                <a:latin typeface="Cambria" panose="02040503050406030204" pitchFamily="18" charset="0"/>
              </a:rPr>
              <a:t> that are as long as possible. </a:t>
            </a:r>
          </a:p>
          <a:p>
            <a:pPr marL="342900" indent="-342900">
              <a:buAutoNum type="arabicPeriod"/>
            </a:pPr>
            <a:r>
              <a:rPr lang="en-US" sz="2000" dirty="0">
                <a:latin typeface="Cambria" panose="02040503050406030204" pitchFamily="18" charset="0"/>
              </a:rPr>
              <a:t>Split the workload into </a:t>
            </a:r>
            <a:r>
              <a:rPr lang="en-US" sz="2000" b="1" dirty="0">
                <a:latin typeface="Cambria" panose="02040503050406030204" pitchFamily="18" charset="0"/>
              </a:rPr>
              <a:t>independent data blocks</a:t>
            </a:r>
            <a:r>
              <a:rPr lang="en-US" sz="2000" dirty="0">
                <a:latin typeface="Cambria" panose="02040503050406030204" pitchFamily="18" charset="0"/>
              </a:rPr>
              <a:t>, which the DPUs operate on independently. </a:t>
            </a:r>
          </a:p>
          <a:p>
            <a:pPr marL="342900" indent="-342900">
              <a:buAutoNum type="arabicPeriod"/>
            </a:pPr>
            <a:r>
              <a:rPr lang="en-US" sz="2000" dirty="0">
                <a:latin typeface="Cambria" panose="02040503050406030204" pitchFamily="18" charset="0"/>
              </a:rPr>
              <a:t>Use </a:t>
            </a:r>
            <a:r>
              <a:rPr lang="en-US" sz="2000" b="1" dirty="0">
                <a:latin typeface="Cambria" panose="02040503050406030204" pitchFamily="18" charset="0"/>
              </a:rPr>
              <a:t>as many working DPUs </a:t>
            </a:r>
            <a:r>
              <a:rPr lang="en-US" sz="2000" dirty="0">
                <a:latin typeface="Cambria" panose="02040503050406030204" pitchFamily="18" charset="0"/>
              </a:rPr>
              <a:t>in the system as possible.</a:t>
            </a:r>
          </a:p>
          <a:p>
            <a:pPr marL="342900" indent="-342900">
              <a:buAutoNum type="arabicPeriod"/>
            </a:pPr>
            <a:r>
              <a:rPr lang="en-US" sz="2000" dirty="0">
                <a:latin typeface="Cambria" panose="02040503050406030204" pitchFamily="18" charset="0"/>
              </a:rPr>
              <a:t>Launch at least </a:t>
            </a:r>
            <a:r>
              <a:rPr lang="en-US" sz="2000" b="1" dirty="0">
                <a:latin typeface="Cambria" panose="02040503050406030204" pitchFamily="18" charset="0"/>
              </a:rPr>
              <a:t>11 </a:t>
            </a:r>
            <a:r>
              <a:rPr lang="en-US" sz="2000" b="1" i="1" dirty="0" err="1">
                <a:latin typeface="Cambria" panose="02040503050406030204" pitchFamily="18" charset="0"/>
              </a:rPr>
              <a:t>tasklets</a:t>
            </a:r>
            <a:r>
              <a:rPr lang="en-US" sz="2000" b="1" dirty="0">
                <a:latin typeface="Cambria" panose="02040503050406030204" pitchFamily="18" charset="0"/>
              </a:rPr>
              <a:t> (i.e., software threads)</a:t>
            </a:r>
            <a:r>
              <a:rPr lang="en-US" sz="2000" dirty="0">
                <a:latin typeface="Cambria" panose="02040503050406030204" pitchFamily="18" charset="0"/>
              </a:rPr>
              <a:t> per DPU. </a:t>
            </a:r>
          </a:p>
        </p:txBody>
      </p:sp>
    </p:spTree>
    <p:extLst>
      <p:ext uri="{BB962C8B-B14F-4D97-AF65-F5344CB8AC3E}">
        <p14:creationId xmlns:p14="http://schemas.microsoft.com/office/powerpoint/2010/main" val="3984994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CPU-DPU/DPU-CPU Data Transfers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5446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CPU-DPU and DPU-CPU transfers</a:t>
            </a:r>
          </a:p>
          <a:p>
            <a:pPr lvl="1"/>
            <a:r>
              <a:rPr lang="en-US" dirty="0"/>
              <a:t>Between host CPU’s main memory and DPUs’ MRAM banks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Serial CPU-DPU/DPU-CPU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A single DPU (i.e., 1 MRAM bank)</a:t>
            </a:r>
          </a:p>
          <a:p>
            <a:r>
              <a:rPr lang="en-US" dirty="0">
                <a:solidFill>
                  <a:srgbClr val="00B0F0"/>
                </a:solidFill>
              </a:rPr>
              <a:t>Parallel CPU-DPU/DPU-CPU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Multiple DPUs (i.e., many MRAM banks)</a:t>
            </a:r>
          </a:p>
          <a:p>
            <a:r>
              <a:rPr lang="en-US" dirty="0">
                <a:solidFill>
                  <a:srgbClr val="C00000"/>
                </a:solidFill>
              </a:rPr>
              <a:t>Broadcast CPU-DPU </a:t>
            </a:r>
            <a:r>
              <a:rPr lang="en-US" dirty="0"/>
              <a:t>transfers: </a:t>
            </a:r>
          </a:p>
          <a:p>
            <a:pPr lvl="1"/>
            <a:r>
              <a:rPr lang="en-US" dirty="0"/>
              <a:t>Multiple DPUs with a single buffer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72EA4C-7C37-8149-BB9F-4DBD4123B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397" y="1479374"/>
            <a:ext cx="5091206" cy="30256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8BBFD5D-1D73-5A45-882D-127A022427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111" y="2216127"/>
            <a:ext cx="1353256" cy="13938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650C03D-7079-A345-905D-A3CC89134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511" y="2566738"/>
            <a:ext cx="1111978" cy="9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41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A0BFA-30BB-EE4C-8007-65EFDB08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Inter-DPU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69F76A-5B3C-E64B-A07F-5EB4408B2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5446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There is </a:t>
            </a:r>
            <a:r>
              <a:rPr lang="en-US" dirty="0">
                <a:solidFill>
                  <a:srgbClr val="C00000"/>
                </a:solidFill>
              </a:rPr>
              <a:t>no direct communication channel between DPUs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Inter-DPU communication takes place via the host CPU </a:t>
            </a:r>
            <a:r>
              <a:rPr lang="en-US" dirty="0"/>
              <a:t>using CPU-DPU and DPU-CPU transfers</a:t>
            </a:r>
          </a:p>
          <a:p>
            <a:r>
              <a:rPr lang="en-US" dirty="0"/>
              <a:t>Example communication patterns:</a:t>
            </a:r>
          </a:p>
          <a:p>
            <a:pPr lvl="1"/>
            <a:r>
              <a:rPr lang="en-US" dirty="0"/>
              <a:t>Merging of partial results to obtain the final result</a:t>
            </a:r>
          </a:p>
          <a:p>
            <a:pPr lvl="2"/>
            <a:r>
              <a:rPr lang="en-US" dirty="0"/>
              <a:t>Only DPU-CPU transfers</a:t>
            </a:r>
          </a:p>
          <a:p>
            <a:pPr lvl="1"/>
            <a:r>
              <a:rPr lang="en-US" dirty="0"/>
              <a:t>Redistribution of intermediate results for further computation</a:t>
            </a:r>
          </a:p>
          <a:p>
            <a:pPr lvl="2"/>
            <a:r>
              <a:rPr lang="en-US" dirty="0"/>
              <a:t>DPU-CPU transfers and CPU-DPU transfers</a:t>
            </a:r>
          </a:p>
          <a:p>
            <a:pPr lvl="2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673F16-FD64-9E44-95EB-838ABD9C03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397" y="1479374"/>
            <a:ext cx="5091206" cy="30256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4BF1AC-6943-264D-9EE5-45F1898FBC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111" y="2216127"/>
            <a:ext cx="1353256" cy="13938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8181AF-3817-9B4B-AC17-D6F6B7FA48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3511" y="2566738"/>
            <a:ext cx="1111978" cy="90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26199"/>
      </p:ext>
    </p:extLst>
  </p:cSld>
  <p:clrMapOvr>
    <a:masterClrMapping/>
  </p:clrMapOvr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6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16992</TotalTime>
  <Words>3309</Words>
  <Application>Microsoft Macintosh PowerPoint</Application>
  <PresentationFormat>On-screen Show (4:3)</PresentationFormat>
  <Paragraphs>502</Paragraphs>
  <Slides>52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14</vt:i4>
      </vt:variant>
      <vt:variant>
        <vt:lpstr>Slide Titles</vt:lpstr>
      </vt:variant>
      <vt:variant>
        <vt:i4>52</vt:i4>
      </vt:variant>
    </vt:vector>
  </HeadingPairs>
  <TitlesOfParts>
    <vt:vector size="77" baseType="lpstr">
      <vt:lpstr>Arial</vt:lpstr>
      <vt:lpstr>Calibri</vt:lpstr>
      <vt:lpstr>Calibri Light</vt:lpstr>
      <vt:lpstr>Cambria</vt:lpstr>
      <vt:lpstr>Candara</vt:lpstr>
      <vt:lpstr>Courier</vt:lpstr>
      <vt:lpstr>Garamond</vt:lpstr>
      <vt:lpstr>Segoe UI</vt:lpstr>
      <vt:lpstr>Segoe UI Symbol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Office Theme</vt:lpstr>
      <vt:lpstr>Edge</vt:lpstr>
      <vt:lpstr>6_Edge</vt:lpstr>
      <vt:lpstr>P&amp;S Processing-in-Memory  Benchmarking and Workload Suitability on a Real-World PIM Architecture</vt:lpstr>
      <vt:lpstr>UPMEM Processing-in-DRAM Engine (2019)</vt:lpstr>
      <vt:lpstr>System Organization</vt:lpstr>
      <vt:lpstr>Accelerator Model (II)</vt:lpstr>
      <vt:lpstr>Vector Addition (VA)</vt:lpstr>
      <vt:lpstr>UPMEM SDK Documentation</vt:lpstr>
      <vt:lpstr>General Programming Recommendations</vt:lpstr>
      <vt:lpstr>CPU-DPU/DPU-CPU Data Transfers</vt:lpstr>
      <vt:lpstr>Inter-DPU Communication</vt:lpstr>
      <vt:lpstr>Parallel Reduction (II)</vt:lpstr>
      <vt:lpstr>Benchmark Selection  and Diversity</vt:lpstr>
      <vt:lpstr>PrIM Benchmarks</vt:lpstr>
      <vt:lpstr>PrIM Benchmarks: Application Domains</vt:lpstr>
      <vt:lpstr>Roofline Model</vt:lpstr>
      <vt:lpstr>PrIM Benchmarks: Diversity</vt:lpstr>
      <vt:lpstr>PrIM Benchmarks: Inter-DPU Communication</vt:lpstr>
      <vt:lpstr>PrIM Benchmarks: Inter-DPU Communication</vt:lpstr>
      <vt:lpstr>Benchmark Evaluation</vt:lpstr>
      <vt:lpstr>Evaluation Methodology</vt:lpstr>
      <vt:lpstr>Evaluation Methodology</vt:lpstr>
      <vt:lpstr>Datasets</vt:lpstr>
      <vt:lpstr>Strong Scaling: 1 DPU (I)</vt:lpstr>
      <vt:lpstr>Strong Scaling: 1 DPU (II)</vt:lpstr>
      <vt:lpstr>Strong Scaling: 1 DPU (III)</vt:lpstr>
      <vt:lpstr>Strong Scaling: 1 DPU (IV)</vt:lpstr>
      <vt:lpstr>Strong Scaling: 1 DPU (V)</vt:lpstr>
      <vt:lpstr>Strong Scaling: 1 DPU (VI)</vt:lpstr>
      <vt:lpstr>Strong Scaling: 1 Rank (I)</vt:lpstr>
      <vt:lpstr>Strong Scaling: 1 Rank (II)</vt:lpstr>
      <vt:lpstr>Strong Scaling: 1 Rank (III)</vt:lpstr>
      <vt:lpstr>Strong Scaling: 1 Rank (IV)</vt:lpstr>
      <vt:lpstr>Strong Scaling: 32 Ranks (I)</vt:lpstr>
      <vt:lpstr>Strong Scaling: 32 Ranks (II)</vt:lpstr>
      <vt:lpstr>Strong Scaling: 32 Ranks (III)</vt:lpstr>
      <vt:lpstr>Weak Scaling: 1 Rank</vt:lpstr>
      <vt:lpstr>CPU/GPU: Evaluation Methodology</vt:lpstr>
      <vt:lpstr>CPU/GPU: Performance Comparison (I)</vt:lpstr>
      <vt:lpstr>CPU/GPU: Performance Comparison (II)</vt:lpstr>
      <vt:lpstr>CPU/GPU: Performance Comparison (III)</vt:lpstr>
      <vt:lpstr>CPU/GPU: Energy Comparison (I)</vt:lpstr>
      <vt:lpstr>CPU/GPU: Energy Comparison (II)</vt:lpstr>
      <vt:lpstr>Key Takeaways</vt:lpstr>
      <vt:lpstr>Key Takeaway 1</vt:lpstr>
      <vt:lpstr>Key Takeaway 2</vt:lpstr>
      <vt:lpstr>Key Takeaway 3</vt:lpstr>
      <vt:lpstr>Key Takeaway 4</vt:lpstr>
      <vt:lpstr>CUT 2021 Paper</vt:lpstr>
      <vt:lpstr>Long arXiv Version</vt:lpstr>
      <vt:lpstr>Journal Version</vt:lpstr>
      <vt:lpstr>PrIM Benchmarks</vt:lpstr>
      <vt:lpstr>Upcoming Lectures</vt:lpstr>
      <vt:lpstr>P&amp;S Processing-in-Memory  Benchmarking and Workload Suitability on a Real-World PIM Architecture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Gomez Luna  Juan</cp:lastModifiedBy>
  <cp:revision>663</cp:revision>
  <dcterms:created xsi:type="dcterms:W3CDTF">2010-09-08T00:51:32Z</dcterms:created>
  <dcterms:modified xsi:type="dcterms:W3CDTF">2022-12-09T16:41:28Z</dcterms:modified>
</cp:coreProperties>
</file>